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63" r:id="rId5"/>
  </p:sldMasterIdLst>
  <p:notesMasterIdLst>
    <p:notesMasterId r:id="rId41"/>
  </p:notesMasterIdLst>
  <p:handoutMasterIdLst>
    <p:handoutMasterId r:id="rId42"/>
  </p:handoutMasterIdLst>
  <p:sldIdLst>
    <p:sldId id="922" r:id="rId6"/>
    <p:sldId id="852" r:id="rId7"/>
    <p:sldId id="754" r:id="rId8"/>
    <p:sldId id="919" r:id="rId9"/>
    <p:sldId id="786" r:id="rId10"/>
    <p:sldId id="782" r:id="rId11"/>
    <p:sldId id="920" r:id="rId12"/>
    <p:sldId id="870" r:id="rId13"/>
    <p:sldId id="873" r:id="rId14"/>
    <p:sldId id="874" r:id="rId15"/>
    <p:sldId id="838" r:id="rId16"/>
    <p:sldId id="877" r:id="rId17"/>
    <p:sldId id="878" r:id="rId18"/>
    <p:sldId id="883" r:id="rId19"/>
    <p:sldId id="885" r:id="rId20"/>
    <p:sldId id="886" r:id="rId21"/>
    <p:sldId id="891" r:id="rId22"/>
    <p:sldId id="868" r:id="rId23"/>
    <p:sldId id="986" r:id="rId24"/>
    <p:sldId id="940" r:id="rId25"/>
    <p:sldId id="944" r:id="rId26"/>
    <p:sldId id="945" r:id="rId27"/>
    <p:sldId id="946" r:id="rId28"/>
    <p:sldId id="947" r:id="rId29"/>
    <p:sldId id="955" r:id="rId30"/>
    <p:sldId id="957" r:id="rId31"/>
    <p:sldId id="963" r:id="rId32"/>
    <p:sldId id="964" r:id="rId33"/>
    <p:sldId id="965" r:id="rId34"/>
    <p:sldId id="966" r:id="rId35"/>
    <p:sldId id="970" r:id="rId36"/>
    <p:sldId id="981" r:id="rId37"/>
    <p:sldId id="987" r:id="rId38"/>
    <p:sldId id="989" r:id="rId39"/>
    <p:sldId id="990" r:id="rId40"/>
  </p:sldIdLst>
  <p:sldSz cx="9144000" cy="6858000" type="screen4x3"/>
  <p:notesSz cx="7023100" cy="93091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000"/>
    <a:srgbClr val="FBE4BF"/>
    <a:srgbClr val="FDB5A1"/>
    <a:srgbClr val="D73529"/>
    <a:srgbClr val="F1250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47" autoAdjust="0"/>
    <p:restoredTop sz="94694"/>
  </p:normalViewPr>
  <p:slideViewPr>
    <p:cSldViewPr>
      <p:cViewPr varScale="1">
        <p:scale>
          <a:sx n="121" d="100"/>
          <a:sy n="121" d="100"/>
        </p:scale>
        <p:origin x="1936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3231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61" d="100"/>
        <a:sy n="161" d="100"/>
      </p:scale>
      <p:origin x="0" y="0"/>
    </p:cViewPr>
  </p:sorterViewPr>
  <p:notesViewPr>
    <p:cSldViewPr>
      <p:cViewPr varScale="1">
        <p:scale>
          <a:sx n="66" d="100"/>
          <a:sy n="66" d="100"/>
        </p:scale>
        <p:origin x="0" y="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handoutMaster" Target="handoutMasters/handoutMaster1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theme" Target="theme/theme1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viewProps" Target="viewProps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presProps" Target="presProps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tableStyles" Target="tableStyles.xml"/><Relationship Id="rId20" Type="http://schemas.openxmlformats.org/officeDocument/2006/relationships/slide" Target="slides/slide15.xml"/><Relationship Id="rId41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3043343" cy="465455"/>
          </a:xfrm>
          <a:prstGeom prst="rect">
            <a:avLst/>
          </a:prstGeom>
        </p:spPr>
        <p:txBody>
          <a:bodyPr vert="horz" wrap="square" lIns="93321" tIns="46660" rIns="93321" bIns="4666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8132" y="1"/>
            <a:ext cx="3043343" cy="465455"/>
          </a:xfrm>
          <a:prstGeom prst="rect">
            <a:avLst/>
          </a:prstGeom>
        </p:spPr>
        <p:txBody>
          <a:bodyPr vert="horz" wrap="square" lIns="93321" tIns="46660" rIns="93321" bIns="4666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79DD3B60-7819-4580-AC6E-3BCEB0EC3C95}" type="datetime1">
              <a:rPr lang="en-US"/>
              <a:pPr>
                <a:defRPr/>
              </a:pPr>
              <a:t>3/6/20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8842030"/>
            <a:ext cx="3043343" cy="465455"/>
          </a:xfrm>
          <a:prstGeom prst="rect">
            <a:avLst/>
          </a:prstGeom>
        </p:spPr>
        <p:txBody>
          <a:bodyPr vert="horz" wrap="square" lIns="93321" tIns="46660" rIns="93321" bIns="4666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8132" y="8842030"/>
            <a:ext cx="3043343" cy="465455"/>
          </a:xfrm>
          <a:prstGeom prst="rect">
            <a:avLst/>
          </a:prstGeom>
        </p:spPr>
        <p:txBody>
          <a:bodyPr vert="horz" wrap="square" lIns="93321" tIns="46660" rIns="93321" bIns="4666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B6AD5B3D-8BCA-4EE0-847A-233DDD077B2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36504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3043343" cy="465455"/>
          </a:xfrm>
          <a:prstGeom prst="rect">
            <a:avLst/>
          </a:prstGeom>
        </p:spPr>
        <p:txBody>
          <a:bodyPr vert="horz" lIns="93321" tIns="46660" rIns="93321" bIns="46660" rtlCol="0"/>
          <a:lstStyle>
            <a:lvl1pPr algn="l">
              <a:defRPr sz="12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8132" y="1"/>
            <a:ext cx="3043343" cy="465455"/>
          </a:xfrm>
          <a:prstGeom prst="rect">
            <a:avLst/>
          </a:prstGeom>
        </p:spPr>
        <p:txBody>
          <a:bodyPr vert="horz" lIns="93321" tIns="46660" rIns="93321" bIns="46660" rtlCol="0"/>
          <a:lstStyle>
            <a:lvl1pPr algn="r">
              <a:defRPr sz="1200"/>
            </a:lvl1pPr>
          </a:lstStyle>
          <a:p>
            <a:pPr>
              <a:defRPr/>
            </a:pPr>
            <a:fld id="{8ABB6B82-B001-4F7C-B514-7A1E898742BF}" type="datetimeFigureOut">
              <a:rPr lang="en-US"/>
              <a:pPr>
                <a:defRPr/>
              </a:pPr>
              <a:t>3/6/20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4275" y="698500"/>
            <a:ext cx="4654550" cy="34909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321" tIns="46660" rIns="93321" bIns="4666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2310" y="4421824"/>
            <a:ext cx="5618480" cy="4189095"/>
          </a:xfrm>
          <a:prstGeom prst="rect">
            <a:avLst/>
          </a:prstGeom>
        </p:spPr>
        <p:txBody>
          <a:bodyPr vert="horz" lIns="93321" tIns="46660" rIns="93321" bIns="4666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8842030"/>
            <a:ext cx="3043343" cy="465455"/>
          </a:xfrm>
          <a:prstGeom prst="rect">
            <a:avLst/>
          </a:prstGeom>
        </p:spPr>
        <p:txBody>
          <a:bodyPr vert="horz" lIns="93321" tIns="46660" rIns="93321" bIns="4666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8132" y="8842030"/>
            <a:ext cx="3043343" cy="465455"/>
          </a:xfrm>
          <a:prstGeom prst="rect">
            <a:avLst/>
          </a:prstGeom>
        </p:spPr>
        <p:txBody>
          <a:bodyPr vert="horz" lIns="93321" tIns="46660" rIns="93321" bIns="46660" rtlCol="0" anchor="b"/>
          <a:lstStyle>
            <a:lvl1pPr algn="r">
              <a:defRPr sz="1200"/>
            </a:lvl1pPr>
          </a:lstStyle>
          <a:p>
            <a:pPr>
              <a:defRPr/>
            </a:pPr>
            <a:fld id="{D1FEC384-73F6-4CB0-8B58-CE90DD7CF4A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750757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1FEC384-73F6-4CB0-8B58-CE90DD7CF4AA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31963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81585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90239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97261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7328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53130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52534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46705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478889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0" y="0"/>
            <a:ext cx="0" cy="0"/>
          </a:xfrm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49507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0" y="0"/>
            <a:ext cx="0" cy="0"/>
          </a:xfrm>
        </p:spPr>
        <p:txBody>
          <a:bodyPr>
            <a:normAutofit fontScale="25000" lnSpcReduction="20000"/>
          </a:bodyPr>
          <a:lstStyle/>
          <a:p>
            <a:pPr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809274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1FEC384-73F6-4CB0-8B58-CE90DD7CF4AA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44299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600343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068663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746480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522214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660248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019991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697373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734591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338579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220497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20023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22723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333803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795663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518760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375909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1FEC384-73F6-4CB0-8B58-CE90DD7CF4AA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96964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67453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41002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18585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84667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13113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52574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 descr="rady_logo_full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239000" y="6370638"/>
            <a:ext cx="167640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14" descr="ottersonColor_1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762000" y="0"/>
            <a:ext cx="3922713" cy="6859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4044" name="Rectangle 12"/>
          <p:cNvSpPr>
            <a:spLocks noGrp="1" noChangeArrowheads="1"/>
          </p:cNvSpPr>
          <p:nvPr>
            <p:ph type="ctrTitle"/>
          </p:nvPr>
        </p:nvSpPr>
        <p:spPr>
          <a:xfrm>
            <a:off x="3200400" y="1143000"/>
            <a:ext cx="4953000" cy="2667000"/>
          </a:xfrm>
        </p:spPr>
        <p:txBody>
          <a:bodyPr/>
          <a:lstStyle>
            <a:lvl1pPr>
              <a:defRPr sz="2800" b="1" i="0">
                <a:solidFill>
                  <a:srgbClr val="284794"/>
                </a:solidFill>
                <a:latin typeface="Calibri"/>
                <a:cs typeface="Calibri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4045" name="Rectangle 13"/>
          <p:cNvSpPr>
            <a:spLocks noGrp="1" noChangeArrowheads="1"/>
          </p:cNvSpPr>
          <p:nvPr>
            <p:ph type="subTitle" idx="1"/>
          </p:nvPr>
        </p:nvSpPr>
        <p:spPr>
          <a:xfrm>
            <a:off x="3200400" y="4419600"/>
            <a:ext cx="5029200" cy="762000"/>
          </a:xfrm>
        </p:spPr>
        <p:txBody>
          <a:bodyPr/>
          <a:lstStyle>
            <a:lvl1pPr marL="0" indent="0">
              <a:buFontTx/>
              <a:buNone/>
              <a:defRPr sz="2000" b="0" i="0">
                <a:solidFill>
                  <a:srgbClr val="284794"/>
                </a:solidFill>
                <a:latin typeface="Calibri"/>
                <a:cs typeface="Calibri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00850" y="381000"/>
            <a:ext cx="1885950" cy="57451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381000"/>
            <a:ext cx="5505450" cy="574516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/>
          <a:lstStyle>
            <a:lvl1pPr>
              <a:defRPr b="1"/>
            </a:lvl1pPr>
            <a:lvl2pPr>
              <a:defRPr b="1"/>
            </a:lvl2pPr>
            <a:lvl3pPr>
              <a:defRPr b="1"/>
            </a:lvl3pPr>
            <a:lvl4pPr>
              <a:defRPr b="1"/>
            </a:lvl4pPr>
            <a:lvl5pPr>
              <a:defRPr b="1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Jump Link"/>
          <p:cNvSpPr>
            <a:spLocks noGrp="1"/>
          </p:cNvSpPr>
          <p:nvPr>
            <p:ph type="body" sz="quarter" idx="16" hasCustomPrompt="1"/>
          </p:nvPr>
        </p:nvSpPr>
        <p:spPr>
          <a:xfrm>
            <a:off x="3886200" y="6553200"/>
            <a:ext cx="1371600" cy="99950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800">
                <a:latin typeface="Calibri" pitchFamily="34" charset="0"/>
              </a:defRPr>
            </a:lvl1pPr>
          </a:lstStyle>
          <a:p>
            <a:pPr lvl="0"/>
            <a:r>
              <a:rPr lang="en-US" dirty="0"/>
              <a:t>Jump to long image description</a:t>
            </a:r>
          </a:p>
        </p:txBody>
      </p:sp>
      <p:sp>
        <p:nvSpPr>
          <p:cNvPr id="5" name="Photo Credit"/>
          <p:cNvSpPr>
            <a:spLocks noGrp="1"/>
          </p:cNvSpPr>
          <p:nvPr>
            <p:ph type="body" sz="quarter" idx="11" hasCustomPrompt="1"/>
          </p:nvPr>
        </p:nvSpPr>
        <p:spPr>
          <a:xfrm>
            <a:off x="5486400" y="6705600"/>
            <a:ext cx="3657600" cy="152400"/>
          </a:xfrm>
          <a:prstGeom prst="rect">
            <a:avLst/>
          </a:prstGeom>
        </p:spPr>
        <p:txBody>
          <a:bodyPr wrap="none" lIns="0" tIns="0" rIns="45720" bIns="0"/>
          <a:lstStyle>
            <a:lvl1pPr marL="0" indent="0" algn="r">
              <a:buNone/>
              <a:defRPr sz="800" baseline="0">
                <a:solidFill>
                  <a:srgbClr val="6A6A6A"/>
                </a:solidFill>
                <a:latin typeface="Calibri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Insert Photo Credit Here</a:t>
            </a:r>
          </a:p>
        </p:txBody>
      </p:sp>
    </p:spTree>
    <p:extLst>
      <p:ext uri="{BB962C8B-B14F-4D97-AF65-F5344CB8AC3E}">
        <p14:creationId xmlns:p14="http://schemas.microsoft.com/office/powerpoint/2010/main" val="1870230747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NoBar-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Title"/>
          <p:cNvSpPr>
            <a:spLocks noGrp="1"/>
          </p:cNvSpPr>
          <p:nvPr>
            <p:ph type="title"/>
          </p:nvPr>
        </p:nvSpPr>
        <p:spPr>
          <a:xfrm>
            <a:off x="0" y="228600"/>
            <a:ext cx="9144000" cy="609600"/>
          </a:xfrm>
          <a:prstGeom prst="rect">
            <a:avLst/>
          </a:prstGeom>
        </p:spPr>
        <p:txBody>
          <a:bodyPr/>
          <a:lstStyle>
            <a:lvl1pPr>
              <a:defRPr sz="36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1"/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5562600"/>
          </a:xfrm>
          <a:prstGeom prst="rect">
            <a:avLst/>
          </a:prstGeom>
        </p:spPr>
        <p:txBody>
          <a:bodyPr/>
          <a:lstStyle>
            <a:lvl1pPr>
              <a:spcAft>
                <a:spcPts val="800"/>
              </a:spcAft>
              <a:defRPr sz="2400"/>
            </a:lvl1pPr>
            <a:lvl2pPr>
              <a:spcAft>
                <a:spcPts val="800"/>
              </a:spcAft>
              <a:defRPr sz="2000"/>
            </a:lvl2pPr>
            <a:lvl3pPr>
              <a:spcAft>
                <a:spcPts val="800"/>
              </a:spcAft>
              <a:defRPr sz="1800"/>
            </a:lvl3pPr>
            <a:lvl4pPr>
              <a:spcAft>
                <a:spcPts val="800"/>
              </a:spcAft>
              <a:defRPr sz="1600"/>
            </a:lvl4pPr>
            <a:lvl5pPr>
              <a:spcAft>
                <a:spcPts val="800"/>
              </a:spcAft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Jump Link"/>
          <p:cNvSpPr>
            <a:spLocks noGrp="1"/>
          </p:cNvSpPr>
          <p:nvPr>
            <p:ph type="body" sz="quarter" idx="16" hasCustomPrompt="1"/>
          </p:nvPr>
        </p:nvSpPr>
        <p:spPr>
          <a:xfrm>
            <a:off x="3886200" y="6553200"/>
            <a:ext cx="1371600" cy="99950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en-US" dirty="0"/>
              <a:t>Jump to long image description</a:t>
            </a:r>
          </a:p>
        </p:txBody>
      </p:sp>
      <p:sp>
        <p:nvSpPr>
          <p:cNvPr id="9" name="Photo Credit"/>
          <p:cNvSpPr>
            <a:spLocks noGrp="1"/>
          </p:cNvSpPr>
          <p:nvPr>
            <p:ph type="body" sz="quarter" idx="11" hasCustomPrompt="1"/>
          </p:nvPr>
        </p:nvSpPr>
        <p:spPr>
          <a:xfrm>
            <a:off x="5486400" y="6705600"/>
            <a:ext cx="3657600" cy="152400"/>
          </a:xfrm>
          <a:prstGeom prst="rect">
            <a:avLst/>
          </a:prstGeom>
        </p:spPr>
        <p:txBody>
          <a:bodyPr wrap="none" lIns="0" tIns="0" rIns="45720" bIns="0"/>
          <a:lstStyle>
            <a:lvl1pPr marL="0" indent="0" algn="r">
              <a:buNone/>
              <a:defRPr sz="800" baseline="0">
                <a:solidFill>
                  <a:srgbClr val="6A6A6A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Insert Photo Credit Here</a:t>
            </a:r>
          </a:p>
        </p:txBody>
      </p:sp>
    </p:spTree>
    <p:extLst>
      <p:ext uri="{BB962C8B-B14F-4D97-AF65-F5344CB8AC3E}">
        <p14:creationId xmlns:p14="http://schemas.microsoft.com/office/powerpoint/2010/main" val="742870742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1143000"/>
            <a:ext cx="3695700" cy="49831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91100" y="1143000"/>
            <a:ext cx="3695700" cy="49831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143000" y="381000"/>
            <a:ext cx="75438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143000" y="1143000"/>
            <a:ext cx="7543800" cy="4983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028" name="Picture 8" descr="rady_logo_full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7239000" y="6370638"/>
            <a:ext cx="167640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9" name="Picture 12" descr="otterson_side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-609600" y="-1588"/>
            <a:ext cx="1508125" cy="6859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36" r:id="rId2"/>
    <p:sldLayoutId id="2147483737" r:id="rId3"/>
    <p:sldLayoutId id="2147483738" r:id="rId4"/>
    <p:sldLayoutId id="2147483739" r:id="rId5"/>
    <p:sldLayoutId id="2147483740" r:id="rId6"/>
    <p:sldLayoutId id="2147483741" r:id="rId7"/>
    <p:sldLayoutId id="2147483742" r:id="rId8"/>
    <p:sldLayoutId id="2147483743" r:id="rId9"/>
    <p:sldLayoutId id="2147483744" r:id="rId10"/>
    <p:sldLayoutId id="2147483745" r:id="rId11"/>
    <p:sldLayoutId id="2147483748" r:id="rId12"/>
    <p:sldLayoutId id="2147483749" r:id="rId13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284794"/>
          </a:solidFill>
          <a:latin typeface="Calibri"/>
          <a:ea typeface="ＭＳ Ｐゴシック" charset="-128"/>
          <a:cs typeface="Calibri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284794"/>
          </a:solidFill>
          <a:latin typeface="Calibri" charset="0"/>
          <a:ea typeface="ＭＳ Ｐゴシック" charset="-128"/>
          <a:cs typeface="Calibri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284794"/>
          </a:solidFill>
          <a:latin typeface="Calibri" charset="0"/>
          <a:ea typeface="ＭＳ Ｐゴシック" charset="-128"/>
          <a:cs typeface="Calibri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284794"/>
          </a:solidFill>
          <a:latin typeface="Calibri" charset="0"/>
          <a:ea typeface="ＭＳ Ｐゴシック" charset="-128"/>
          <a:cs typeface="Calibri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284794"/>
          </a:solidFill>
          <a:latin typeface="Calibri" charset="0"/>
          <a:ea typeface="ＭＳ Ｐゴシック" charset="-128"/>
          <a:cs typeface="Calibri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bg2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bg2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bg2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bg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800">
          <a:solidFill>
            <a:schemeClr val="tx1"/>
          </a:solidFill>
          <a:latin typeface="Calibri"/>
          <a:ea typeface="ＭＳ Ｐゴシック" charset="-128"/>
          <a:cs typeface="Calibri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600">
          <a:solidFill>
            <a:schemeClr val="tx1"/>
          </a:solidFill>
          <a:latin typeface="Calibri"/>
          <a:ea typeface="ＭＳ Ｐゴシック" charset="-128"/>
          <a:cs typeface="Calibri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200">
          <a:solidFill>
            <a:schemeClr val="tx1"/>
          </a:solidFill>
          <a:latin typeface="Calibri"/>
          <a:ea typeface="ＭＳ Ｐゴシック" charset="-128"/>
          <a:cs typeface="Calibri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Calibri"/>
          <a:ea typeface="ＭＳ Ｐゴシック" charset="-128"/>
          <a:cs typeface="Calibri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Calibri"/>
          <a:ea typeface="ＭＳ Ｐゴシック" charset="-128"/>
          <a:cs typeface="Calibri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ＭＳ Ｐゴシック" charset="-128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ＭＳ Ｐゴシック" charset="-128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ＭＳ Ｐゴシック" charset="-128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6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.jpeg"/><Relationship Id="rId4" Type="http://schemas.openxmlformats.org/officeDocument/2006/relationships/hyperlink" Target="http://kerin.tv/14e/ppt20-1" TargetMode="Externa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kerin.tv/14e/v22-2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g"/><Relationship Id="rId5" Type="http://schemas.openxmlformats.org/officeDocument/2006/relationships/image" Target="../media/image21.jpg"/><Relationship Id="rId4" Type="http://schemas.openxmlformats.org/officeDocument/2006/relationships/image" Target="../media/image20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kerin.tv/14e/v22-3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eg"/><Relationship Id="rId4" Type="http://schemas.openxmlformats.org/officeDocument/2006/relationships/hyperlink" Target="http://kerin.tv/14e/v22-4" TargetMode="Externa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3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.jpg"/><Relationship Id="rId4" Type="http://schemas.openxmlformats.org/officeDocument/2006/relationships/slide" Target="slide3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kerin.tv/14e/v20-1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524000" y="685800"/>
            <a:ext cx="7848600" cy="2057400"/>
          </a:xfrm>
        </p:spPr>
        <p:txBody>
          <a:bodyPr/>
          <a:lstStyle/>
          <a:p>
            <a:pPr eaLnBrk="1" hangingPunct="1">
              <a:defRPr/>
            </a:pPr>
            <a:r>
              <a:rPr lang="en-US" sz="3600" dirty="0">
                <a:latin typeface="+mj-lt"/>
                <a:cs typeface="Calibri" charset="0"/>
              </a:rPr>
              <a:t>The Rady School of Management</a:t>
            </a:r>
            <a:br>
              <a:rPr lang="en-US" sz="3600" dirty="0">
                <a:latin typeface="+mj-lt"/>
                <a:cs typeface="Calibri" charset="0"/>
              </a:rPr>
            </a:br>
            <a:endParaRPr lang="en-US" sz="3200" b="0" dirty="0">
              <a:latin typeface="+mj-lt"/>
              <a:cs typeface="Calibri" charset="0"/>
            </a:endParaRP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971800" y="2667000"/>
            <a:ext cx="5181600" cy="1371600"/>
          </a:xfrm>
        </p:spPr>
        <p:txBody>
          <a:bodyPr/>
          <a:lstStyle/>
          <a:p>
            <a:pPr eaLnBrk="1" hangingPunct="1">
              <a:defRPr/>
            </a:pPr>
            <a:r>
              <a:rPr lang="en-US" sz="1800" b="1" dirty="0">
                <a:latin typeface="+mn-lt"/>
                <a:cs typeface="Calibri" charset="0"/>
              </a:rPr>
              <a:t>MGT 103 </a:t>
            </a:r>
          </a:p>
          <a:p>
            <a:pPr eaLnBrk="1" hangingPunct="1">
              <a:defRPr/>
            </a:pPr>
            <a:r>
              <a:rPr lang="en-US" sz="1800" b="1" dirty="0">
                <a:latin typeface="+mn-lt"/>
                <a:cs typeface="Calibri" charset="0"/>
              </a:rPr>
              <a:t>Lecture #16</a:t>
            </a:r>
          </a:p>
          <a:p>
            <a:pPr eaLnBrk="1" hangingPunct="1">
              <a:defRPr/>
            </a:pPr>
            <a:r>
              <a:rPr lang="en-US" sz="1800" b="1" dirty="0">
                <a:latin typeface="+mn-lt"/>
                <a:cs typeface="Calibri" charset="0"/>
              </a:rPr>
              <a:t>Personal Selling</a:t>
            </a:r>
          </a:p>
          <a:p>
            <a:pPr eaLnBrk="1" hangingPunct="1">
              <a:defRPr/>
            </a:pPr>
            <a:r>
              <a:rPr lang="en-US" sz="1800" b="1" dirty="0">
                <a:latin typeface="+mn-lt"/>
                <a:cs typeface="Calibri" charset="0"/>
              </a:rPr>
              <a:t>Putting it all Together</a:t>
            </a:r>
          </a:p>
          <a:p>
            <a:pPr eaLnBrk="1" hangingPunct="1">
              <a:defRPr/>
            </a:pPr>
            <a:r>
              <a:rPr lang="en-US" sz="1800" b="1" dirty="0">
                <a:latin typeface="+mn-lt"/>
                <a:cs typeface="Calibri" charset="0"/>
              </a:rPr>
              <a:t>March 9, 2020</a:t>
            </a:r>
          </a:p>
        </p:txBody>
      </p:sp>
    </p:spTree>
    <p:extLst>
      <p:ext uri="{BB962C8B-B14F-4D97-AF65-F5344CB8AC3E}">
        <p14:creationId xmlns:p14="http://schemas.microsoft.com/office/powerpoint/2010/main" val="24997110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554" name="AutoShape 10"/>
          <p:cNvSpPr>
            <a:spLocks noChangeArrowheads="1"/>
          </p:cNvSpPr>
          <p:nvPr/>
        </p:nvSpPr>
        <p:spPr bwMode="auto">
          <a:xfrm>
            <a:off x="990600" y="160338"/>
            <a:ext cx="8056563" cy="1371600"/>
          </a:xfrm>
          <a:prstGeom prst="roundRect">
            <a:avLst>
              <a:gd name="adj" fmla="val 16667"/>
            </a:avLst>
          </a:prstGeom>
          <a:solidFill>
            <a:srgbClr val="FFF0C8">
              <a:alpha val="50000"/>
            </a:srgbClr>
          </a:solidFill>
          <a:ln w="38100">
            <a:solidFill>
              <a:srgbClr val="0070C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anchor="ctr" anchorCtr="1"/>
          <a:lstStyle/>
          <a:p>
            <a:pPr marL="228600" algn="ctr" eaLnBrk="1" hangingPunct="1">
              <a:lnSpc>
                <a:spcPct val="85000"/>
              </a:lnSpc>
              <a:spcBef>
                <a:spcPct val="30000"/>
              </a:spcBef>
              <a:buClrTx/>
              <a:buSzTx/>
              <a:buFontTx/>
              <a:buNone/>
            </a:pPr>
            <a:endParaRPr lang="en-US" sz="2400" dirty="0">
              <a:solidFill>
                <a:srgbClr val="A50532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066800" y="274638"/>
            <a:ext cx="7620000" cy="1143000"/>
          </a:xfrm>
        </p:spPr>
        <p:txBody>
          <a:bodyPr/>
          <a:lstStyle/>
          <a:p>
            <a:r>
              <a:rPr lang="en-US" sz="2400" b="1" dirty="0">
                <a:solidFill>
                  <a:srgbClr val="AA785A"/>
                </a:solidFill>
              </a:rPr>
              <a:t>MARKETING MATTERS</a:t>
            </a:r>
            <a:br>
              <a:rPr lang="en-US" sz="2400" b="1" dirty="0">
                <a:solidFill>
                  <a:srgbClr val="AA785A"/>
                </a:solidFill>
              </a:rPr>
            </a:br>
            <a:r>
              <a:rPr lang="en-US" sz="2400" b="1" dirty="0">
                <a:solidFill>
                  <a:srgbClr val="AA785A"/>
                </a:solidFill>
              </a:rPr>
              <a:t> </a:t>
            </a:r>
            <a:r>
              <a:rPr lang="en-US" sz="2400" b="1" dirty="0">
                <a:solidFill>
                  <a:srgbClr val="00B0F0"/>
                </a:solidFill>
              </a:rPr>
              <a:t>Creating and Sustaining Customer Value through</a:t>
            </a:r>
            <a:br>
              <a:rPr lang="en-US" sz="2400" b="1" dirty="0">
                <a:solidFill>
                  <a:srgbClr val="00B0F0"/>
                </a:solidFill>
              </a:rPr>
            </a:br>
            <a:r>
              <a:rPr lang="en-US" sz="2400" b="1" dirty="0">
                <a:solidFill>
                  <a:srgbClr val="00B0F0"/>
                </a:solidFill>
              </a:rPr>
              <a:t> Cross-Functional Team Selling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698525" y="1846849"/>
            <a:ext cx="3657600" cy="4020551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/>
              <a:t>75% of Companies Employ Cross-Functional Teams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/>
              <a:t>Work with Customers to Create Value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/>
              <a:t>Examples: </a:t>
            </a:r>
          </a:p>
          <a:p>
            <a:pPr marL="857250" lvl="1" indent="-457200">
              <a:buFont typeface="Arial"/>
              <a:buChar char="•"/>
            </a:pPr>
            <a:r>
              <a:rPr lang="en-US" sz="2400" dirty="0"/>
              <a:t>Xerox, IBM, DuPont, P&amp;G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9767" y="2133600"/>
            <a:ext cx="3048001" cy="2300255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68B0BE3-87B9-499E-9324-08EB8D2F02FF}"/>
              </a:ext>
            </a:extLst>
          </p:cNvPr>
          <p:cNvSpPr txBox="1">
            <a:spLocks/>
          </p:cNvSpPr>
          <p:nvPr/>
        </p:nvSpPr>
        <p:spPr>
          <a:xfrm>
            <a:off x="5486400" y="6705600"/>
            <a:ext cx="3657600" cy="152400"/>
          </a:xfrm>
          <a:prstGeom prst="rect">
            <a:avLst/>
          </a:prstGeom>
        </p:spPr>
        <p:txBody>
          <a:bodyPr wrap="none" lIns="0" tIns="0" rIns="45720" bIns="0"/>
          <a:lstStyle>
            <a:lvl1pPr marL="0" indent="0" algn="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800" baseline="0">
                <a:solidFill>
                  <a:srgbClr val="6A6A6A"/>
                </a:solidFill>
                <a:latin typeface="Calibri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100000"/>
              </a:lnSpc>
              <a:buClrTx/>
              <a:buSzTx/>
              <a:buFontTx/>
            </a:pPr>
            <a:r>
              <a:rPr lang="en-US" b="0" dirty="0"/>
              <a:t>©</a:t>
            </a:r>
            <a:r>
              <a:rPr lang="en-US" b="0" dirty="0" err="1"/>
              <a:t>blickwinkel</a:t>
            </a:r>
            <a:r>
              <a:rPr lang="en-US" b="0" dirty="0"/>
              <a:t>/Alamy Stock Photo</a:t>
            </a:r>
            <a:endParaRPr lang="en-US" b="0" kern="0" dirty="0"/>
          </a:p>
        </p:txBody>
      </p:sp>
    </p:spTree>
    <p:extLst>
      <p:ext uri="{BB962C8B-B14F-4D97-AF65-F5344CB8AC3E}">
        <p14:creationId xmlns:p14="http://schemas.microsoft.com/office/powerpoint/2010/main" val="494428286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755" name="AutoShape 1035"/>
          <p:cNvSpPr>
            <a:spLocks noChangeArrowheads="1"/>
          </p:cNvSpPr>
          <p:nvPr/>
        </p:nvSpPr>
        <p:spPr bwMode="auto">
          <a:xfrm>
            <a:off x="990600" y="51849"/>
            <a:ext cx="8077200" cy="1014952"/>
          </a:xfrm>
          <a:prstGeom prst="roundRect">
            <a:avLst>
              <a:gd name="adj" fmla="val 16667"/>
            </a:avLst>
          </a:prstGeom>
          <a:solidFill>
            <a:srgbClr val="FFF0C8">
              <a:alpha val="50000"/>
            </a:srgbClr>
          </a:solidFill>
          <a:ln w="38100">
            <a:solidFill>
              <a:srgbClr val="0070C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anchor="ctr" anchorCtr="1"/>
          <a:lstStyle/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sz="2200" dirty="0">
              <a:solidFill>
                <a:srgbClr val="A50532"/>
              </a:solidFill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66800" y="228600"/>
            <a:ext cx="8077200" cy="609600"/>
          </a:xfrm>
        </p:spPr>
        <p:txBody>
          <a:bodyPr/>
          <a:lstStyle/>
          <a:p>
            <a:r>
              <a:rPr lang="en-US" sz="2400" b="1" dirty="0">
                <a:solidFill>
                  <a:srgbClr val="00B0F0"/>
                </a:solidFill>
              </a:rPr>
              <a:t>THE PERSONAL SELLING PROCESS: BUILDING RELATIONSHIPS</a:t>
            </a:r>
            <a:br>
              <a:rPr lang="en-US" sz="2400" b="1" dirty="0">
                <a:solidFill>
                  <a:srgbClr val="00B0F0"/>
                </a:solidFill>
              </a:rPr>
            </a:br>
            <a:r>
              <a:rPr lang="en-US" sz="2400" b="1" dirty="0">
                <a:solidFill>
                  <a:srgbClr val="00B0F0"/>
                </a:solidFill>
              </a:rPr>
              <a:t>PROSPECTING 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1333500" y="1263503"/>
            <a:ext cx="7543800" cy="4775200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rgbClr val="0064FF"/>
                </a:solidFill>
                <a:latin typeface="Arial"/>
                <a:cs typeface="Arial"/>
                <a:hlinkClick r:id="" action="ppaction://noaction"/>
              </a:rPr>
              <a:t>Personal Selling Process</a:t>
            </a:r>
            <a:endParaRPr lang="en-US" b="1" dirty="0">
              <a:solidFill>
                <a:srgbClr val="0064FF"/>
              </a:solidFill>
              <a:latin typeface="Arial"/>
              <a:cs typeface="Arial"/>
            </a:endParaRPr>
          </a:p>
          <a:p>
            <a:pPr marL="0" indent="0">
              <a:buNone/>
            </a:pPr>
            <a:r>
              <a:rPr lang="en-US" b="1" dirty="0">
                <a:latin typeface="Arial"/>
                <a:cs typeface="Arial"/>
              </a:rPr>
              <a:t>Prospecting Stage: Identify and Qualify Prospects</a:t>
            </a:r>
          </a:p>
          <a:p>
            <a:pPr marL="0" indent="0">
              <a:buNone/>
            </a:pPr>
            <a:r>
              <a:rPr lang="en-US" b="1" dirty="0">
                <a:latin typeface="Arial"/>
                <a:cs typeface="Arial"/>
              </a:rPr>
              <a:t>Types of Prospects</a:t>
            </a:r>
          </a:p>
          <a:p>
            <a:pPr lvl="1">
              <a:buFont typeface="Arial"/>
              <a:buChar char="•"/>
            </a:pPr>
            <a:r>
              <a:rPr lang="en-US" sz="2400" b="1" dirty="0">
                <a:latin typeface="Arial"/>
                <a:cs typeface="Arial"/>
              </a:rPr>
              <a:t>Lead</a:t>
            </a:r>
            <a:endParaRPr lang="en-US" sz="2400" b="1" dirty="0">
              <a:latin typeface="Arial"/>
              <a:cs typeface="Arial"/>
              <a:sym typeface="Wingdings 3" charset="0"/>
            </a:endParaRPr>
          </a:p>
          <a:p>
            <a:pPr lvl="1">
              <a:buFont typeface="Arial"/>
              <a:buChar char="•"/>
            </a:pPr>
            <a:r>
              <a:rPr lang="en-US" sz="2400" b="1" dirty="0">
                <a:latin typeface="Arial"/>
                <a:cs typeface="Arial"/>
              </a:rPr>
              <a:t>Prospect</a:t>
            </a:r>
            <a:endParaRPr lang="en-US" sz="2400" b="1" dirty="0">
              <a:latin typeface="Arial"/>
              <a:cs typeface="Arial"/>
              <a:sym typeface="Wingdings 3" charset="0"/>
            </a:endParaRPr>
          </a:p>
          <a:p>
            <a:pPr lvl="1">
              <a:buFont typeface="Arial"/>
              <a:buChar char="•"/>
            </a:pPr>
            <a:r>
              <a:rPr lang="en-US" sz="2400" b="1" dirty="0">
                <a:latin typeface="Arial"/>
                <a:cs typeface="Arial"/>
              </a:rPr>
              <a:t>Qualified Prospect</a:t>
            </a:r>
            <a:endParaRPr lang="en-US" sz="2400" b="1" dirty="0">
              <a:latin typeface="Arial"/>
              <a:cs typeface="Arial"/>
              <a:sym typeface="Wingdings 3" charset="0"/>
            </a:endParaRPr>
          </a:p>
          <a:p>
            <a:pPr marL="0" indent="0">
              <a:buNone/>
            </a:pPr>
            <a:r>
              <a:rPr lang="en-US" b="1" dirty="0">
                <a:latin typeface="Arial"/>
                <a:cs typeface="Arial"/>
              </a:rPr>
              <a:t>Cold Canvassing/Cold Calling</a:t>
            </a:r>
          </a:p>
          <a:p>
            <a:endParaRPr lang="en-US" b="1" dirty="0">
              <a:latin typeface="Arial"/>
              <a:cs typeface="Arial"/>
            </a:endParaRPr>
          </a:p>
        </p:txBody>
      </p:sp>
      <p:pic>
        <p:nvPicPr>
          <p:cNvPr id="1201176" name="Picture 24" descr="A graphic lists the objective and comments for prospecting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45676" y="5022278"/>
            <a:ext cx="5767048" cy="123414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4933" y="2620149"/>
            <a:ext cx="2562825" cy="1846945"/>
          </a:xfrm>
          <a:prstGeom prst="rect">
            <a:avLst/>
          </a:prstGeom>
        </p:spPr>
      </p:pic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4572000" y="4520775"/>
            <a:ext cx="3657600" cy="152400"/>
          </a:xfrm>
        </p:spPr>
        <p:txBody>
          <a:bodyPr/>
          <a:lstStyle/>
          <a:p>
            <a:r>
              <a:rPr lang="en-US" dirty="0"/>
              <a:t>©</a:t>
            </a:r>
            <a:r>
              <a:rPr lang="en-US" dirty="0" err="1"/>
              <a:t>Urbanmyth</a:t>
            </a:r>
            <a:r>
              <a:rPr lang="en-US" dirty="0"/>
              <a:t>/Alamy Stock Photo</a:t>
            </a:r>
          </a:p>
        </p:txBody>
      </p:sp>
    </p:spTree>
    <p:extLst>
      <p:ext uri="{BB962C8B-B14F-4D97-AF65-F5344CB8AC3E}">
        <p14:creationId xmlns:p14="http://schemas.microsoft.com/office/powerpoint/2010/main" val="3682114960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755" name="AutoShape 1035"/>
          <p:cNvSpPr>
            <a:spLocks noChangeArrowheads="1"/>
          </p:cNvSpPr>
          <p:nvPr/>
        </p:nvSpPr>
        <p:spPr bwMode="auto">
          <a:xfrm>
            <a:off x="1003889" y="115276"/>
            <a:ext cx="7904163" cy="1371600"/>
          </a:xfrm>
          <a:prstGeom prst="roundRect">
            <a:avLst>
              <a:gd name="adj" fmla="val 16667"/>
            </a:avLst>
          </a:prstGeom>
          <a:solidFill>
            <a:srgbClr val="FFF0C8">
              <a:alpha val="50000"/>
            </a:srgbClr>
          </a:solidFill>
          <a:ln w="38100">
            <a:solidFill>
              <a:srgbClr val="0070C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anchor="ctr" anchorCtr="1"/>
          <a:lstStyle/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sz="2200" dirty="0">
              <a:solidFill>
                <a:srgbClr val="A50532"/>
              </a:solidFill>
            </a:endParaRP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143000" y="457200"/>
            <a:ext cx="8077200" cy="609600"/>
          </a:xfrm>
        </p:spPr>
        <p:txBody>
          <a:bodyPr/>
          <a:lstStyle/>
          <a:p>
            <a:r>
              <a:rPr lang="en-US" sz="2400" b="1" dirty="0">
                <a:solidFill>
                  <a:srgbClr val="00B0F0"/>
                </a:solidFill>
              </a:rPr>
              <a:t>THE PERSONAL SELLING PROCESS:</a:t>
            </a:r>
            <a:br>
              <a:rPr lang="en-US" sz="2400" b="1" dirty="0">
                <a:solidFill>
                  <a:srgbClr val="00B0F0"/>
                </a:solidFill>
              </a:rPr>
            </a:br>
            <a:r>
              <a:rPr lang="en-US" sz="2400" b="1" dirty="0">
                <a:solidFill>
                  <a:srgbClr val="00B0F0"/>
                </a:solidFill>
              </a:rPr>
              <a:t>BUILDING RELATIONSHIPS</a:t>
            </a:r>
            <a:br>
              <a:rPr lang="en-US" sz="2400" b="1" dirty="0">
                <a:solidFill>
                  <a:srgbClr val="00B0F0"/>
                </a:solidFill>
              </a:rPr>
            </a:br>
            <a:r>
              <a:rPr lang="en-US" sz="2400" b="1" dirty="0">
                <a:solidFill>
                  <a:srgbClr val="00B0F0"/>
                </a:solidFill>
              </a:rPr>
              <a:t>PREAPPROACH </a:t>
            </a:r>
            <a:endParaRPr lang="en-US" sz="1800" b="1" dirty="0">
              <a:solidFill>
                <a:srgbClr val="00B0F0"/>
              </a:solidFill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1286112" y="1611968"/>
            <a:ext cx="7458680" cy="4813300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Arial"/>
                <a:cs typeface="Arial"/>
              </a:rPr>
              <a:t>Preapproach Stage: Preparing for the Sales Call</a:t>
            </a:r>
          </a:p>
          <a:p>
            <a:pPr lvl="1">
              <a:buFont typeface="Arial"/>
              <a:buChar char="•"/>
            </a:pPr>
            <a:r>
              <a:rPr lang="en-US" sz="2800" dirty="0">
                <a:latin typeface="Arial"/>
                <a:cs typeface="Arial"/>
              </a:rPr>
              <a:t>Method</a:t>
            </a:r>
          </a:p>
          <a:p>
            <a:pPr lvl="1">
              <a:buFont typeface="Arial"/>
              <a:buChar char="•"/>
            </a:pPr>
            <a:r>
              <a:rPr lang="en-US" sz="2800" dirty="0">
                <a:latin typeface="Arial"/>
                <a:cs typeface="Arial"/>
              </a:rPr>
              <a:t>Expectations- Set an objective!</a:t>
            </a:r>
            <a:endParaRPr lang="en-US" sz="2800" dirty="0">
              <a:latin typeface="Arial"/>
              <a:cs typeface="Arial"/>
              <a:sym typeface="Wingdings 3" charset="0"/>
            </a:endParaRPr>
          </a:p>
          <a:p>
            <a:pPr lvl="1">
              <a:buFont typeface="Arial"/>
              <a:buChar char="•"/>
            </a:pPr>
            <a:r>
              <a:rPr lang="en-US" sz="2800" dirty="0">
                <a:latin typeface="Arial"/>
                <a:cs typeface="Arial"/>
              </a:rPr>
              <a:t>When to Contact</a:t>
            </a:r>
          </a:p>
        </p:txBody>
      </p:sp>
      <p:pic>
        <p:nvPicPr>
          <p:cNvPr id="1284107" name="Picture 11" descr="A graphic lists the objective and comments for preapproach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00200" y="4663791"/>
            <a:ext cx="6830504" cy="160610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6" hidden="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6052143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755" name="AutoShape 1035"/>
          <p:cNvSpPr>
            <a:spLocks noChangeArrowheads="1"/>
          </p:cNvSpPr>
          <p:nvPr/>
        </p:nvSpPr>
        <p:spPr bwMode="auto">
          <a:xfrm>
            <a:off x="1066800" y="160338"/>
            <a:ext cx="7980363" cy="1371600"/>
          </a:xfrm>
          <a:prstGeom prst="roundRect">
            <a:avLst>
              <a:gd name="adj" fmla="val 16667"/>
            </a:avLst>
          </a:prstGeom>
          <a:solidFill>
            <a:srgbClr val="FFF0C8">
              <a:alpha val="50000"/>
            </a:srgbClr>
          </a:solidFill>
          <a:ln w="38100">
            <a:solidFill>
              <a:srgbClr val="0070C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anchor="ctr" anchorCtr="1"/>
          <a:lstStyle/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sz="2200" dirty="0">
              <a:solidFill>
                <a:srgbClr val="A50532"/>
              </a:solidFill>
            </a:endParaRP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123604" y="491535"/>
            <a:ext cx="9144000" cy="609600"/>
          </a:xfrm>
        </p:spPr>
        <p:txBody>
          <a:bodyPr/>
          <a:lstStyle/>
          <a:p>
            <a:r>
              <a:rPr lang="en-US" sz="2400" b="1" dirty="0">
                <a:solidFill>
                  <a:srgbClr val="00B0F0"/>
                </a:solidFill>
              </a:rPr>
              <a:t>THE PERSONAL SELLING PROCESS:</a:t>
            </a:r>
            <a:br>
              <a:rPr lang="en-US" sz="2400" b="1" dirty="0">
                <a:solidFill>
                  <a:srgbClr val="00B0F0"/>
                </a:solidFill>
              </a:rPr>
            </a:br>
            <a:r>
              <a:rPr lang="en-US" sz="2400" b="1" dirty="0">
                <a:solidFill>
                  <a:srgbClr val="00B0F0"/>
                </a:solidFill>
              </a:rPr>
              <a:t>BUILDING RELATIONSHIPS</a:t>
            </a:r>
            <a:br>
              <a:rPr lang="en-US" sz="2400" b="1" dirty="0">
                <a:solidFill>
                  <a:srgbClr val="00B0F0"/>
                </a:solidFill>
              </a:rPr>
            </a:br>
            <a:r>
              <a:rPr lang="en-US" sz="2400" b="1" dirty="0">
                <a:solidFill>
                  <a:srgbClr val="00B0F0"/>
                </a:solidFill>
              </a:rPr>
              <a:t>APPROACH </a:t>
            </a:r>
            <a:endParaRPr lang="en-US" sz="1800" b="1" dirty="0">
              <a:solidFill>
                <a:srgbClr val="00B0F0"/>
              </a:solidFill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1143000" y="1727200"/>
            <a:ext cx="7543800" cy="4826000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Arial"/>
                <a:cs typeface="Arial"/>
              </a:rPr>
              <a:t>Approach Stage: Making the First Impression</a:t>
            </a:r>
          </a:p>
          <a:p>
            <a:pPr lvl="1">
              <a:buFont typeface="Arial"/>
              <a:buChar char="•"/>
            </a:pPr>
            <a:r>
              <a:rPr lang="en-US" sz="2800" dirty="0">
                <a:latin typeface="Arial"/>
                <a:cs typeface="Arial"/>
              </a:rPr>
              <a:t>Establish Rapport</a:t>
            </a:r>
          </a:p>
          <a:p>
            <a:pPr lvl="1">
              <a:buFont typeface="Arial"/>
              <a:buChar char="•"/>
            </a:pPr>
            <a:r>
              <a:rPr lang="en-US" sz="2800" dirty="0">
                <a:latin typeface="Arial"/>
                <a:cs typeface="Arial"/>
              </a:rPr>
              <a:t>Customs</a:t>
            </a:r>
            <a:endParaRPr lang="en-US" sz="2800" dirty="0">
              <a:latin typeface="Arial"/>
              <a:cs typeface="Arial"/>
              <a:sym typeface="Wingdings 3" charset="0"/>
            </a:endParaRPr>
          </a:p>
          <a:p>
            <a:pPr lvl="1">
              <a:buFont typeface="Arial"/>
              <a:buChar char="•"/>
            </a:pPr>
            <a:r>
              <a:rPr lang="en-US" sz="2800" dirty="0">
                <a:latin typeface="Arial"/>
                <a:cs typeface="Arial"/>
              </a:rPr>
              <a:t>Gestures</a:t>
            </a:r>
          </a:p>
        </p:txBody>
      </p:sp>
      <p:pic>
        <p:nvPicPr>
          <p:cNvPr id="1286156" name="Picture 1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12373" y="2369730"/>
            <a:ext cx="2179685" cy="175289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86153" name="Picture 9" descr="A graphic lists the objective and comments for approach.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47800" y="4533383"/>
            <a:ext cx="7203795" cy="163881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©Phillip Jarrell/Taxi/Getty Images</a:t>
            </a:r>
          </a:p>
        </p:txBody>
      </p:sp>
    </p:spTree>
    <p:extLst>
      <p:ext uri="{BB962C8B-B14F-4D97-AF65-F5344CB8AC3E}">
        <p14:creationId xmlns:p14="http://schemas.microsoft.com/office/powerpoint/2010/main" val="2846899413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554" name="AutoShape 10"/>
          <p:cNvSpPr>
            <a:spLocks noChangeArrowheads="1"/>
          </p:cNvSpPr>
          <p:nvPr/>
        </p:nvSpPr>
        <p:spPr bwMode="auto">
          <a:xfrm>
            <a:off x="990600" y="160338"/>
            <a:ext cx="8056563" cy="1371600"/>
          </a:xfrm>
          <a:prstGeom prst="roundRect">
            <a:avLst>
              <a:gd name="adj" fmla="val 16667"/>
            </a:avLst>
          </a:prstGeom>
          <a:solidFill>
            <a:srgbClr val="FFF0C8">
              <a:alpha val="50000"/>
            </a:srgbClr>
          </a:solidFill>
          <a:ln w="38100">
            <a:solidFill>
              <a:srgbClr val="0070C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anchor="ctr" anchorCtr="1"/>
          <a:lstStyle/>
          <a:p>
            <a:pPr marL="228600" algn="ctr" eaLnBrk="1" hangingPunct="1">
              <a:lnSpc>
                <a:spcPct val="85000"/>
              </a:lnSpc>
              <a:spcBef>
                <a:spcPct val="30000"/>
              </a:spcBef>
              <a:buClrTx/>
              <a:buSzTx/>
              <a:buFontTx/>
              <a:buNone/>
            </a:pPr>
            <a:endParaRPr lang="en-US" sz="2400" dirty="0">
              <a:solidFill>
                <a:srgbClr val="A50532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066800" y="274638"/>
            <a:ext cx="7620000" cy="1143000"/>
          </a:xfrm>
        </p:spPr>
        <p:txBody>
          <a:bodyPr/>
          <a:lstStyle/>
          <a:p>
            <a:r>
              <a:rPr lang="en-US" sz="2400" b="1" dirty="0">
                <a:solidFill>
                  <a:srgbClr val="FFC000"/>
                </a:solidFill>
              </a:rPr>
              <a:t>MARKETING MATTERS</a:t>
            </a:r>
            <a:br>
              <a:rPr lang="en-US" sz="2400" b="1" dirty="0">
                <a:solidFill>
                  <a:srgbClr val="00B0F0"/>
                </a:solidFill>
              </a:rPr>
            </a:br>
            <a:r>
              <a:rPr lang="en-US" sz="2400" b="1" dirty="0">
                <a:solidFill>
                  <a:srgbClr val="00B0F0"/>
                </a:solidFill>
              </a:rPr>
              <a:t> Imagine This…Putting the Customer</a:t>
            </a:r>
            <a:br>
              <a:rPr lang="en-US" sz="2400" b="1" dirty="0">
                <a:solidFill>
                  <a:srgbClr val="00B0F0"/>
                </a:solidFill>
              </a:rPr>
            </a:br>
            <a:r>
              <a:rPr lang="en-US" sz="2400" b="1" dirty="0">
                <a:solidFill>
                  <a:srgbClr val="00B0F0"/>
                </a:solidFill>
              </a:rPr>
              <a:t> into Customer Solutions!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565097" y="1813727"/>
            <a:ext cx="4578903" cy="4017963"/>
          </a:xfrm>
        </p:spPr>
        <p:txBody>
          <a:bodyPr/>
          <a:lstStyle/>
          <a:p>
            <a:pPr marL="0" indent="0">
              <a:buNone/>
            </a:pPr>
            <a:r>
              <a:rPr lang="en-US" sz="2800" b="0" dirty="0"/>
              <a:t>Companies Want Solutions to Problems: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b="0" dirty="0"/>
              <a:t>Meet Requirements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b="0" dirty="0"/>
              <a:t>Designed to Uniquely Solve Problem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b="0" dirty="0"/>
              <a:t>Can Be Implemented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b="0" dirty="0"/>
              <a:t>Ensures  Follow-up</a:t>
            </a:r>
          </a:p>
        </p:txBody>
      </p:sp>
      <p:pic>
        <p:nvPicPr>
          <p:cNvPr id="129638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43000" y="2313948"/>
            <a:ext cx="3352800" cy="301752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F1375C6-3A62-4D1D-94E3-DF7BA971A8FB}"/>
              </a:ext>
            </a:extLst>
          </p:cNvPr>
          <p:cNvSpPr txBox="1">
            <a:spLocks/>
          </p:cNvSpPr>
          <p:nvPr/>
        </p:nvSpPr>
        <p:spPr>
          <a:xfrm>
            <a:off x="5486400" y="6675891"/>
            <a:ext cx="3657600" cy="152400"/>
          </a:xfrm>
          <a:prstGeom prst="rect">
            <a:avLst/>
          </a:prstGeom>
        </p:spPr>
        <p:txBody>
          <a:bodyPr wrap="none" lIns="0" tIns="0" rIns="45720" bIns="0"/>
          <a:lstStyle>
            <a:lvl1pPr marL="0" indent="0" algn="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800" baseline="0">
                <a:solidFill>
                  <a:srgbClr val="6A6A6A"/>
                </a:solidFill>
                <a:latin typeface="Calibri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100000"/>
              </a:lnSpc>
              <a:buClrTx/>
              <a:buSzTx/>
              <a:buFontTx/>
            </a:pPr>
            <a:r>
              <a:rPr lang="en-US" b="0" i="1" dirty="0"/>
              <a:t>©Frank </a:t>
            </a:r>
            <a:r>
              <a:rPr lang="en-US" b="0" i="1" dirty="0" err="1"/>
              <a:t>Herholdt</a:t>
            </a:r>
            <a:r>
              <a:rPr lang="en-US" b="0" i="1" dirty="0"/>
              <a:t>/Stone/Getty Images</a:t>
            </a:r>
            <a:endParaRPr lang="en-US" b="0" i="1" kern="0" dirty="0"/>
          </a:p>
        </p:txBody>
      </p:sp>
    </p:spTree>
    <p:extLst>
      <p:ext uri="{BB962C8B-B14F-4D97-AF65-F5344CB8AC3E}">
        <p14:creationId xmlns:p14="http://schemas.microsoft.com/office/powerpoint/2010/main" val="1043959869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755" name="AutoShape 1035"/>
          <p:cNvSpPr>
            <a:spLocks noChangeArrowheads="1"/>
          </p:cNvSpPr>
          <p:nvPr/>
        </p:nvSpPr>
        <p:spPr bwMode="auto">
          <a:xfrm>
            <a:off x="990600" y="160338"/>
            <a:ext cx="8056563" cy="1371600"/>
          </a:xfrm>
          <a:prstGeom prst="roundRect">
            <a:avLst>
              <a:gd name="adj" fmla="val 16667"/>
            </a:avLst>
          </a:prstGeom>
          <a:solidFill>
            <a:srgbClr val="FFF0C8">
              <a:alpha val="50000"/>
            </a:srgbClr>
          </a:solidFill>
          <a:ln w="38100">
            <a:solidFill>
              <a:srgbClr val="0070C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anchor="ctr" anchorCtr="1"/>
          <a:lstStyle/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sz="2200" dirty="0">
              <a:solidFill>
                <a:srgbClr val="A50532"/>
              </a:solidFill>
            </a:endParaRP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990600" y="541338"/>
            <a:ext cx="9144000" cy="609600"/>
          </a:xfrm>
        </p:spPr>
        <p:txBody>
          <a:bodyPr/>
          <a:lstStyle/>
          <a:p>
            <a:r>
              <a:rPr lang="en-US" sz="2400" b="1" dirty="0">
                <a:solidFill>
                  <a:srgbClr val="00B0F0"/>
                </a:solidFill>
              </a:rPr>
              <a:t>THE PERSONAL SELLING PROCESS:</a:t>
            </a:r>
            <a:br>
              <a:rPr lang="en-US" sz="2400" b="1" dirty="0">
                <a:solidFill>
                  <a:srgbClr val="00B0F0"/>
                </a:solidFill>
              </a:rPr>
            </a:br>
            <a:r>
              <a:rPr lang="en-US" sz="2400" b="1" dirty="0">
                <a:solidFill>
                  <a:srgbClr val="00B0F0"/>
                </a:solidFill>
              </a:rPr>
              <a:t>BUILDING RELATIONSHIPS</a:t>
            </a:r>
            <a:br>
              <a:rPr lang="en-US" sz="2400" b="1" dirty="0">
                <a:solidFill>
                  <a:srgbClr val="00B0F0"/>
                </a:solidFill>
              </a:rPr>
            </a:br>
            <a:r>
              <a:rPr lang="en-US" sz="2400" b="1" dirty="0">
                <a:solidFill>
                  <a:srgbClr val="00B0F0"/>
                </a:solidFill>
              </a:rPr>
              <a:t>CLOSE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>
          <a:xfrm>
            <a:off x="917006" y="1663700"/>
            <a:ext cx="7769794" cy="4889500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Arial"/>
                <a:cs typeface="Arial"/>
              </a:rPr>
              <a:t>Close Stage: Asking for the Order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800" dirty="0">
                <a:latin typeface="Arial"/>
                <a:cs typeface="Arial"/>
              </a:rPr>
              <a:t>Trial Close</a:t>
            </a:r>
            <a:endParaRPr lang="en-US" sz="2800" dirty="0">
              <a:latin typeface="Arial"/>
              <a:cs typeface="Arial"/>
              <a:sym typeface="Wingdings 3" charset="0"/>
            </a:endParaRPr>
          </a:p>
          <a:p>
            <a:pPr marL="971550" lvl="1" indent="-514350">
              <a:buFont typeface="+mj-lt"/>
              <a:buAutoNum type="arabicPeriod"/>
            </a:pPr>
            <a:r>
              <a:rPr lang="en-US" sz="2800" dirty="0">
                <a:latin typeface="Arial"/>
                <a:cs typeface="Arial"/>
              </a:rPr>
              <a:t>Assumptive Close</a:t>
            </a:r>
            <a:endParaRPr lang="en-US" sz="2800" dirty="0">
              <a:latin typeface="Arial"/>
              <a:cs typeface="Arial"/>
              <a:sym typeface="Wingdings 3" charset="0"/>
            </a:endParaRPr>
          </a:p>
          <a:p>
            <a:pPr marL="971550" lvl="1" indent="-514350">
              <a:buFont typeface="+mj-lt"/>
              <a:buAutoNum type="arabicPeriod"/>
            </a:pPr>
            <a:r>
              <a:rPr lang="en-US" sz="2800" dirty="0">
                <a:latin typeface="Arial"/>
                <a:cs typeface="Arial"/>
              </a:rPr>
              <a:t>Urgency Close</a:t>
            </a:r>
            <a:endParaRPr lang="en-US" sz="2800" dirty="0">
              <a:latin typeface="Arial"/>
              <a:cs typeface="Arial"/>
              <a:sym typeface="Wingdings 3" charset="0"/>
            </a:endParaRPr>
          </a:p>
        </p:txBody>
      </p:sp>
      <p:pic>
        <p:nvPicPr>
          <p:cNvPr id="1300486" name="Picture 6" descr="A graphic lists the objective and comments for close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71539" y="4720907"/>
            <a:ext cx="6555455" cy="140286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2957" y="2309335"/>
            <a:ext cx="3014037" cy="2010363"/>
          </a:xfrm>
          <a:prstGeom prst="rect">
            <a:avLst/>
          </a:prstGeom>
        </p:spPr>
      </p:pic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©</a:t>
            </a:r>
            <a:r>
              <a:rPr lang="en-US" dirty="0" err="1"/>
              <a:t>Purestock</a:t>
            </a:r>
            <a:r>
              <a:rPr lang="en-US" dirty="0"/>
              <a:t>/Getty Images</a:t>
            </a:r>
          </a:p>
        </p:txBody>
      </p:sp>
    </p:spTree>
    <p:extLst>
      <p:ext uri="{BB962C8B-B14F-4D97-AF65-F5344CB8AC3E}">
        <p14:creationId xmlns:p14="http://schemas.microsoft.com/office/powerpoint/2010/main" val="3119304068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755" name="AutoShape 1035"/>
          <p:cNvSpPr>
            <a:spLocks noChangeArrowheads="1"/>
          </p:cNvSpPr>
          <p:nvPr/>
        </p:nvSpPr>
        <p:spPr bwMode="auto">
          <a:xfrm>
            <a:off x="960504" y="160338"/>
            <a:ext cx="8086659" cy="1371600"/>
          </a:xfrm>
          <a:prstGeom prst="roundRect">
            <a:avLst>
              <a:gd name="adj" fmla="val 16667"/>
            </a:avLst>
          </a:prstGeom>
          <a:solidFill>
            <a:srgbClr val="FFF0C8">
              <a:alpha val="50000"/>
            </a:srgbClr>
          </a:solidFill>
          <a:ln w="38100">
            <a:solidFill>
              <a:srgbClr val="0070C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anchor="ctr" anchorCtr="1"/>
          <a:lstStyle/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sz="2200" dirty="0">
              <a:solidFill>
                <a:srgbClr val="A50532"/>
              </a:solidFill>
            </a:endParaRP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991021" y="541338"/>
            <a:ext cx="9144000" cy="609600"/>
          </a:xfrm>
        </p:spPr>
        <p:txBody>
          <a:bodyPr/>
          <a:lstStyle/>
          <a:p>
            <a:r>
              <a:rPr lang="en-US" sz="2400" b="1" dirty="0">
                <a:solidFill>
                  <a:srgbClr val="00B0F0"/>
                </a:solidFill>
              </a:rPr>
              <a:t>THE PERSONAL SELLING PROCESS:</a:t>
            </a:r>
            <a:br>
              <a:rPr lang="en-US" sz="2400" b="1" dirty="0">
                <a:solidFill>
                  <a:srgbClr val="00B0F0"/>
                </a:solidFill>
              </a:rPr>
            </a:br>
            <a:r>
              <a:rPr lang="en-US" sz="2400" b="1" dirty="0">
                <a:solidFill>
                  <a:srgbClr val="00B0F0"/>
                </a:solidFill>
              </a:rPr>
              <a:t>BUILDING RELATIONSHIPS</a:t>
            </a:r>
            <a:br>
              <a:rPr lang="en-US" sz="2400" b="1" dirty="0">
                <a:solidFill>
                  <a:srgbClr val="00B0F0"/>
                </a:solidFill>
              </a:rPr>
            </a:br>
            <a:r>
              <a:rPr lang="en-US" sz="2400" b="1" dirty="0">
                <a:solidFill>
                  <a:srgbClr val="00B0F0"/>
                </a:solidFill>
              </a:rPr>
              <a:t>FOLLOW-UP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1600200" y="1790700"/>
            <a:ext cx="6112604" cy="4762500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Arial"/>
                <a:cs typeface="Arial"/>
              </a:rPr>
              <a:t>Follow-Up Stage: Solidifying the Relationship</a:t>
            </a:r>
          </a:p>
          <a:p>
            <a:pPr lvl="1">
              <a:buFont typeface="Arial"/>
              <a:buChar char="•"/>
            </a:pPr>
            <a:r>
              <a:rPr lang="en-US" sz="2800" dirty="0">
                <a:latin typeface="Arial"/>
                <a:cs typeface="Arial"/>
              </a:rPr>
              <a:t>Repeat Sales </a:t>
            </a:r>
            <a:endParaRPr lang="en-US" sz="2800" dirty="0">
              <a:latin typeface="Arial"/>
              <a:cs typeface="Arial"/>
              <a:sym typeface="Wingdings 3" charset="0"/>
            </a:endParaRPr>
          </a:p>
          <a:p>
            <a:pPr lvl="1">
              <a:buFont typeface="Arial"/>
              <a:buChar char="•"/>
            </a:pPr>
            <a:r>
              <a:rPr lang="en-US" sz="2800" dirty="0">
                <a:latin typeface="Arial"/>
                <a:cs typeface="Arial"/>
              </a:rPr>
              <a:t>Referrals</a:t>
            </a:r>
          </a:p>
        </p:txBody>
      </p:sp>
      <p:pic>
        <p:nvPicPr>
          <p:cNvPr id="1302539" name="Picture 11" descr="A graphic lists the objective and comments for follow-up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24000" y="4564672"/>
            <a:ext cx="6833073" cy="158779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6" hidden="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9268242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755" name="AutoShape 1035"/>
          <p:cNvSpPr>
            <a:spLocks noChangeArrowheads="1"/>
          </p:cNvSpPr>
          <p:nvPr/>
        </p:nvSpPr>
        <p:spPr bwMode="auto">
          <a:xfrm>
            <a:off x="966406" y="252096"/>
            <a:ext cx="7980363" cy="1143000"/>
          </a:xfrm>
          <a:prstGeom prst="roundRect">
            <a:avLst>
              <a:gd name="adj" fmla="val 16667"/>
            </a:avLst>
          </a:prstGeom>
          <a:solidFill>
            <a:srgbClr val="FFF0C8">
              <a:alpha val="50000"/>
            </a:srgbClr>
          </a:solidFill>
          <a:ln w="38100">
            <a:solidFill>
              <a:srgbClr val="0070C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anchor="ctr" anchorCtr="1"/>
          <a:lstStyle/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sz="2200" dirty="0">
              <a:solidFill>
                <a:srgbClr val="A50532"/>
              </a:solidFill>
            </a:endParaRP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1143000" y="274638"/>
            <a:ext cx="7543800" cy="1143000"/>
          </a:xfrm>
        </p:spPr>
        <p:txBody>
          <a:bodyPr/>
          <a:lstStyle/>
          <a:p>
            <a:r>
              <a:rPr lang="en-US" sz="2800" b="1" dirty="0">
                <a:solidFill>
                  <a:srgbClr val="00B0F0"/>
                </a:solidFill>
              </a:rPr>
              <a:t>THE SALES MANAGEMENT PROCESS</a:t>
            </a:r>
            <a:br>
              <a:rPr lang="en-US" sz="2800" b="1" dirty="0">
                <a:solidFill>
                  <a:srgbClr val="00B0F0"/>
                </a:solidFill>
              </a:rPr>
            </a:br>
            <a:r>
              <a:rPr lang="en-US" sz="2800" b="1" dirty="0">
                <a:solidFill>
                  <a:srgbClr val="00B0F0"/>
                </a:solidFill>
              </a:rPr>
              <a:t>SALES PLAN FORMULATION </a:t>
            </a:r>
            <a:r>
              <a:rPr lang="en-US" sz="1800" b="1" dirty="0">
                <a:solidFill>
                  <a:srgbClr val="00B0F0"/>
                </a:solidFill>
              </a:rPr>
              <a:t>(2 of 2)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>
          <a:xfrm>
            <a:off x="1447800" y="1676032"/>
            <a:ext cx="7239000" cy="4525963"/>
          </a:xfrm>
        </p:spPr>
        <p:txBody>
          <a:bodyPr/>
          <a:lstStyle/>
          <a:p>
            <a:pPr marL="0" indent="0">
              <a:buNone/>
            </a:pPr>
            <a:r>
              <a:rPr lang="en-US" b="0" dirty="0"/>
              <a:t>Organizing the Salesforce</a:t>
            </a:r>
          </a:p>
          <a:p>
            <a:pPr lvl="1">
              <a:buFont typeface="Arial"/>
              <a:buChar char="•"/>
            </a:pPr>
            <a:r>
              <a:rPr lang="en-US" b="0" dirty="0"/>
              <a:t>Geography – Uses Regions</a:t>
            </a:r>
          </a:p>
          <a:p>
            <a:pPr lvl="1">
              <a:buFont typeface="Arial"/>
              <a:buChar char="•"/>
            </a:pPr>
            <a:r>
              <a:rPr lang="en-US" b="0" dirty="0"/>
              <a:t>Customer – Used for Different Markets</a:t>
            </a:r>
          </a:p>
          <a:p>
            <a:pPr lvl="1">
              <a:buFont typeface="Arial"/>
              <a:buChar char="•"/>
            </a:pPr>
            <a:r>
              <a:rPr lang="en-US" b="0" dirty="0"/>
              <a:t>Product – Specific Expertise Needed</a:t>
            </a:r>
          </a:p>
          <a:p>
            <a:pPr marL="0" indent="0">
              <a:buNone/>
            </a:pPr>
            <a:endParaRPr lang="en-US" b="0" dirty="0"/>
          </a:p>
          <a:p>
            <a:pPr marL="0" indent="0">
              <a:buNone/>
            </a:pPr>
            <a:r>
              <a:rPr lang="en-US" b="0" dirty="0"/>
              <a:t>Use Company’s Own Salesforce, or Independent Agents?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8266" y="4887268"/>
            <a:ext cx="2573867" cy="1428496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8AD1B64-7E8C-4280-A083-1892C6ED9692}"/>
              </a:ext>
            </a:extLst>
          </p:cNvPr>
          <p:cNvSpPr txBox="1">
            <a:spLocks/>
          </p:cNvSpPr>
          <p:nvPr/>
        </p:nvSpPr>
        <p:spPr>
          <a:xfrm>
            <a:off x="5486400" y="6705600"/>
            <a:ext cx="3657600" cy="152400"/>
          </a:xfrm>
          <a:prstGeom prst="rect">
            <a:avLst/>
          </a:prstGeom>
        </p:spPr>
        <p:txBody>
          <a:bodyPr wrap="none" lIns="0" tIns="0" rIns="45720" bIns="0"/>
          <a:lstStyle>
            <a:lvl1pPr marL="0" indent="0" algn="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800" baseline="0">
                <a:solidFill>
                  <a:srgbClr val="6A6A6A"/>
                </a:solidFill>
                <a:latin typeface="Calibri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100000"/>
              </a:lnSpc>
              <a:buClrTx/>
              <a:buSzTx/>
              <a:buFontTx/>
            </a:pPr>
            <a:r>
              <a:rPr lang="en-US" b="0" i="1" dirty="0"/>
              <a:t>©</a:t>
            </a:r>
            <a:r>
              <a:rPr lang="en-US" b="0" dirty="0"/>
              <a:t>David Goldman/AP Images for Frito-Lay</a:t>
            </a:r>
            <a:endParaRPr lang="en-US" b="0" kern="0" dirty="0"/>
          </a:p>
        </p:txBody>
      </p:sp>
    </p:spTree>
    <p:extLst>
      <p:ext uri="{BB962C8B-B14F-4D97-AF65-F5344CB8AC3E}">
        <p14:creationId xmlns:p14="http://schemas.microsoft.com/office/powerpoint/2010/main" val="3962978395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554" name="AutoShape 10"/>
          <p:cNvSpPr>
            <a:spLocks noChangeArrowheads="1"/>
          </p:cNvSpPr>
          <p:nvPr/>
        </p:nvSpPr>
        <p:spPr bwMode="auto">
          <a:xfrm>
            <a:off x="958653" y="121341"/>
            <a:ext cx="8132763" cy="1532882"/>
          </a:xfrm>
          <a:prstGeom prst="roundRect">
            <a:avLst>
              <a:gd name="adj" fmla="val 16667"/>
            </a:avLst>
          </a:prstGeom>
          <a:solidFill>
            <a:srgbClr val="FFF0C8">
              <a:alpha val="50000"/>
            </a:srgbClr>
          </a:solidFill>
          <a:ln w="38100">
            <a:solidFill>
              <a:srgbClr val="0070C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anchor="ctr" anchorCtr="1"/>
          <a:lstStyle/>
          <a:p>
            <a:pPr algn="ctr" eaLnBrk="1" hangingPunct="1">
              <a:lnSpc>
                <a:spcPct val="105000"/>
              </a:lnSpc>
              <a:spcBef>
                <a:spcPct val="30000"/>
              </a:spcBef>
              <a:buClrTx/>
              <a:buSzTx/>
              <a:buFontTx/>
              <a:buNone/>
            </a:pPr>
            <a:endParaRPr lang="en-US" sz="2800" dirty="0">
              <a:solidFill>
                <a:schemeClr val="accent2"/>
              </a:solidFill>
            </a:endParaRPr>
          </a:p>
        </p:txBody>
      </p:sp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1066800" y="274638"/>
            <a:ext cx="7620000" cy="1143000"/>
          </a:xfrm>
        </p:spPr>
        <p:txBody>
          <a:bodyPr/>
          <a:lstStyle/>
          <a:p>
            <a:pPr eaLnBrk="1" hangingPunct="1">
              <a:lnSpc>
                <a:spcPct val="105000"/>
              </a:lnSpc>
              <a:spcBef>
                <a:spcPct val="30000"/>
              </a:spcBef>
            </a:pPr>
            <a:r>
              <a:rPr lang="en-US" sz="2800" b="1" dirty="0">
                <a:solidFill>
                  <a:srgbClr val="AA785A"/>
                </a:solidFill>
              </a:rPr>
              <a:t>MARKETING INSIGHTS ABOUT ME</a:t>
            </a:r>
            <a:br>
              <a:rPr lang="en-US" sz="2800" b="1" dirty="0">
                <a:solidFill>
                  <a:srgbClr val="AA785A"/>
                </a:solidFill>
              </a:rPr>
            </a:br>
            <a:r>
              <a:rPr lang="en-US" sz="2800" b="1" dirty="0">
                <a:solidFill>
                  <a:srgbClr val="00B0F0"/>
                </a:solidFill>
              </a:rPr>
              <a:t>What Is Your Emotional Intelligence?</a:t>
            </a:r>
            <a:br>
              <a:rPr lang="en-US" sz="2800" b="1" dirty="0">
                <a:solidFill>
                  <a:srgbClr val="00B0F0"/>
                </a:solidFill>
              </a:rPr>
            </a:br>
            <a:r>
              <a:rPr lang="en-US" sz="2800" b="1" dirty="0">
                <a:solidFill>
                  <a:srgbClr val="00B0F0"/>
                </a:solidFill>
              </a:rPr>
              <a:t>You Might Be Surprised.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idx="1"/>
          </p:nvPr>
        </p:nvSpPr>
        <p:spPr>
          <a:xfrm>
            <a:off x="1219200" y="2095500"/>
            <a:ext cx="4724400" cy="4030663"/>
          </a:xfrm>
        </p:spPr>
        <p:txBody>
          <a:bodyPr/>
          <a:lstStyle/>
          <a:p>
            <a:pPr marL="0" indent="0">
              <a:buNone/>
            </a:pPr>
            <a:r>
              <a:rPr lang="en-US" b="0" dirty="0"/>
              <a:t>Emotional Intelligence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b="0" dirty="0"/>
              <a:t>Self-Motivation Skills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b="0" dirty="0"/>
              <a:t>Self-Awareness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b="0" dirty="0"/>
              <a:t>Managing One’s Emotions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b="0" dirty="0"/>
              <a:t>Empathy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b="0" dirty="0"/>
              <a:t>Social Skills</a:t>
            </a:r>
          </a:p>
        </p:txBody>
      </p:sp>
      <p:pic>
        <p:nvPicPr>
          <p:cNvPr id="1263629" name="Picture 1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56709" y="2069260"/>
            <a:ext cx="2532044" cy="246888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63622" name="Picture 6" descr="Click for the Emotional Intelligence Quiz website.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0604" y="5586043"/>
            <a:ext cx="798512" cy="762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C97889E3-5E14-4934-BBEF-5F17D9F65EEF}"/>
              </a:ext>
            </a:extLst>
          </p:cNvPr>
          <p:cNvSpPr txBox="1">
            <a:spLocks/>
          </p:cNvSpPr>
          <p:nvPr/>
        </p:nvSpPr>
        <p:spPr>
          <a:xfrm>
            <a:off x="6092921" y="4958456"/>
            <a:ext cx="2593879" cy="318241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Emotional Intelligence</a:t>
            </a:r>
          </a:p>
          <a:p>
            <a:r>
              <a:rPr lang="en-US" sz="1800" dirty="0"/>
              <a:t>Quiz</a:t>
            </a:r>
          </a:p>
          <a:p>
            <a:pPr fontAlgn="auto">
              <a:spcAft>
                <a:spcPts val="0"/>
              </a:spcAft>
            </a:pPr>
            <a:endParaRPr lang="en-US" dirty="0"/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71046E8A-75C6-42CC-B9AE-3B4C75EBFF85}"/>
              </a:ext>
            </a:extLst>
          </p:cNvPr>
          <p:cNvSpPr txBox="1">
            <a:spLocks/>
          </p:cNvSpPr>
          <p:nvPr/>
        </p:nvSpPr>
        <p:spPr>
          <a:xfrm>
            <a:off x="5433816" y="6705600"/>
            <a:ext cx="3657600" cy="152400"/>
          </a:xfrm>
          <a:prstGeom prst="rect">
            <a:avLst/>
          </a:prstGeom>
        </p:spPr>
        <p:txBody>
          <a:bodyPr wrap="none" lIns="0" tIns="0" rIns="45720" bIns="0"/>
          <a:lstStyle>
            <a:lvl1pPr marL="0" indent="0" algn="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800" baseline="0">
                <a:solidFill>
                  <a:srgbClr val="6A6A6A"/>
                </a:solidFill>
                <a:latin typeface="Calibri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100000"/>
              </a:lnSpc>
              <a:buClrTx/>
              <a:buSzTx/>
              <a:buFontTx/>
            </a:pPr>
            <a:r>
              <a:rPr lang="en-US" b="0" dirty="0"/>
              <a:t>Courtesy of DTS International</a:t>
            </a:r>
            <a:endParaRPr lang="en-US" b="0" kern="0" dirty="0"/>
          </a:p>
        </p:txBody>
      </p:sp>
    </p:spTree>
    <p:extLst>
      <p:ext uri="{BB962C8B-B14F-4D97-AF65-F5344CB8AC3E}">
        <p14:creationId xmlns:p14="http://schemas.microsoft.com/office/powerpoint/2010/main" val="3278592238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524000" y="685800"/>
            <a:ext cx="7848600" cy="2057400"/>
          </a:xfrm>
        </p:spPr>
        <p:txBody>
          <a:bodyPr/>
          <a:lstStyle/>
          <a:p>
            <a:pPr eaLnBrk="1" hangingPunct="1">
              <a:defRPr/>
            </a:pPr>
            <a:r>
              <a:rPr lang="en-US" sz="3600" dirty="0">
                <a:latin typeface="+mj-lt"/>
                <a:cs typeface="Calibri" charset="0"/>
              </a:rPr>
              <a:t>The Rady School of Management</a:t>
            </a:r>
            <a:br>
              <a:rPr lang="en-US" sz="3600" dirty="0">
                <a:latin typeface="+mj-lt"/>
                <a:cs typeface="Calibri" charset="0"/>
              </a:rPr>
            </a:br>
            <a:endParaRPr lang="en-US" sz="3200" b="0" dirty="0">
              <a:latin typeface="+mj-lt"/>
              <a:cs typeface="Calibri" charset="0"/>
            </a:endParaRP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743200" y="2971800"/>
            <a:ext cx="5181600" cy="1371600"/>
          </a:xfrm>
        </p:spPr>
        <p:txBody>
          <a:bodyPr/>
          <a:lstStyle/>
          <a:p>
            <a:pPr eaLnBrk="1" hangingPunct="1">
              <a:defRPr/>
            </a:pPr>
            <a:r>
              <a:rPr lang="en-US" sz="1600" b="1" dirty="0">
                <a:latin typeface="+mn-lt"/>
                <a:cs typeface="Calibri" charset="0"/>
              </a:rPr>
              <a:t>MGT 103 Lecture #17</a:t>
            </a:r>
          </a:p>
          <a:p>
            <a:pPr eaLnBrk="1" hangingPunct="1">
              <a:defRPr/>
            </a:pPr>
            <a:r>
              <a:rPr lang="en-US" sz="1600" b="1" dirty="0">
                <a:latin typeface="+mn-lt"/>
                <a:cs typeface="Calibri" charset="0"/>
              </a:rPr>
              <a:t>“Putting it all together”</a:t>
            </a:r>
          </a:p>
          <a:p>
            <a:pPr eaLnBrk="1" hangingPunct="1">
              <a:defRPr/>
            </a:pPr>
            <a:endParaRPr lang="en-US" sz="1600" b="1" dirty="0">
              <a:latin typeface="+mn-lt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11651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7" name="AutoShape 27"/>
          <p:cNvSpPr>
            <a:spLocks noChangeArrowheads="1"/>
          </p:cNvSpPr>
          <p:nvPr/>
        </p:nvSpPr>
        <p:spPr bwMode="auto">
          <a:xfrm>
            <a:off x="1003844" y="148755"/>
            <a:ext cx="8047287" cy="1174632"/>
          </a:xfrm>
          <a:prstGeom prst="roundRect">
            <a:avLst>
              <a:gd name="adj" fmla="val 16667"/>
            </a:avLst>
          </a:prstGeom>
          <a:solidFill>
            <a:srgbClr val="FFF0C8">
              <a:alpha val="50000"/>
            </a:srgbClr>
          </a:solidFill>
          <a:ln w="38100">
            <a:solidFill>
              <a:srgbClr val="0070C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anchor="ctr" anchorCtr="1"/>
          <a:lstStyle/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sz="2800" dirty="0">
              <a:solidFill>
                <a:srgbClr val="A50532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270000" y="180387"/>
            <a:ext cx="7391400" cy="1143000"/>
          </a:xfrm>
        </p:spPr>
        <p:txBody>
          <a:bodyPr/>
          <a:lstStyle/>
          <a:p>
            <a:r>
              <a:rPr lang="en-US" sz="2800" b="1" dirty="0">
                <a:solidFill>
                  <a:srgbClr val="00B0F0"/>
                </a:solidFill>
              </a:rPr>
              <a:t>MEET TODAY’S SALES PROFESSIONAL</a:t>
            </a:r>
            <a:br>
              <a:rPr lang="en-US" sz="2800" b="1" dirty="0">
                <a:solidFill>
                  <a:srgbClr val="00B0F0"/>
                </a:solidFill>
              </a:rPr>
            </a:br>
            <a:r>
              <a:rPr lang="en-US" sz="2800" b="1" dirty="0">
                <a:solidFill>
                  <a:srgbClr val="00B0F0"/>
                </a:solidFill>
              </a:rPr>
              <a:t>CUSTOMER RELATIONSHIP PHILOSOPHY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483100" y="1795668"/>
            <a:ext cx="4178300" cy="4525963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sz="2400" dirty="0"/>
              <a:t>Commit to Creating Value for Clients.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Seek to Serve Clients as a Trusted Consultant.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Reinforce the Company’s Competitive Advantage.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Regard Challenges as Opportunities.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844" y="2362200"/>
            <a:ext cx="3458474" cy="2525226"/>
          </a:xfrm>
          <a:prstGeom prst="rect">
            <a:avLst/>
          </a:prstGeom>
        </p:spPr>
      </p:pic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EE00BBA5-0728-49CE-8EA2-3552304985B3}"/>
              </a:ext>
            </a:extLst>
          </p:cNvPr>
          <p:cNvSpPr txBox="1">
            <a:spLocks/>
          </p:cNvSpPr>
          <p:nvPr/>
        </p:nvSpPr>
        <p:spPr>
          <a:xfrm>
            <a:off x="5486400" y="6705600"/>
            <a:ext cx="3657600" cy="152400"/>
          </a:xfrm>
          <a:prstGeom prst="rect">
            <a:avLst/>
          </a:prstGeom>
        </p:spPr>
        <p:txBody>
          <a:bodyPr wrap="none" lIns="0" tIns="0" rIns="45720" bIns="0"/>
          <a:lstStyle>
            <a:lvl1pPr marL="0" indent="0" algn="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800" baseline="0">
                <a:solidFill>
                  <a:srgbClr val="6A6A6A"/>
                </a:solidFill>
                <a:latin typeface="Calibri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100000"/>
              </a:lnSpc>
              <a:buClrTx/>
              <a:buSzTx/>
              <a:buFontTx/>
            </a:pPr>
            <a:r>
              <a:rPr lang="en-US" b="0" dirty="0"/>
              <a:t>©</a:t>
            </a:r>
            <a:r>
              <a:rPr lang="en-US" b="0" dirty="0" err="1"/>
              <a:t>Hillsman</a:t>
            </a:r>
            <a:r>
              <a:rPr lang="en-US" b="0" dirty="0"/>
              <a:t> Stuart Jackson</a:t>
            </a:r>
            <a:endParaRPr lang="en-US" b="0" kern="0" dirty="0"/>
          </a:p>
        </p:txBody>
      </p:sp>
    </p:spTree>
    <p:extLst>
      <p:ext uri="{BB962C8B-B14F-4D97-AF65-F5344CB8AC3E}">
        <p14:creationId xmlns:p14="http://schemas.microsoft.com/office/powerpoint/2010/main" val="2345653827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755" name="AutoShape 1035"/>
          <p:cNvSpPr>
            <a:spLocks noChangeArrowheads="1"/>
          </p:cNvSpPr>
          <p:nvPr/>
        </p:nvSpPr>
        <p:spPr bwMode="auto">
          <a:xfrm>
            <a:off x="1143000" y="70283"/>
            <a:ext cx="7908131" cy="1371600"/>
          </a:xfrm>
          <a:prstGeom prst="roundRect">
            <a:avLst>
              <a:gd name="adj" fmla="val 16667"/>
            </a:avLst>
          </a:prstGeom>
          <a:solidFill>
            <a:srgbClr val="FFF0C8">
              <a:alpha val="50000"/>
            </a:srgbClr>
          </a:solidFill>
          <a:ln w="38100">
            <a:solidFill>
              <a:srgbClr val="0070C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anchor="ctr" anchorCtr="1"/>
          <a:lstStyle/>
          <a:p>
            <a:pPr marL="342900"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sz="2200" dirty="0">
              <a:solidFill>
                <a:srgbClr val="A50532"/>
              </a:solidFill>
            </a:endParaRPr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0"/>
            <a:r>
              <a:rPr lang="en-US" sz="2400" b="1" dirty="0">
                <a:solidFill>
                  <a:srgbClr val="00B0F0"/>
                </a:solidFill>
              </a:rPr>
              <a:t>MARKETING BASICS: DOING WHAT WORKS</a:t>
            </a:r>
            <a:br>
              <a:rPr lang="en-US" sz="2400" b="1" dirty="0">
                <a:solidFill>
                  <a:srgbClr val="00B0F0"/>
                </a:solidFill>
              </a:rPr>
            </a:br>
            <a:r>
              <a:rPr lang="en-US" sz="2400" b="1" dirty="0">
                <a:solidFill>
                  <a:srgbClr val="00B0F0"/>
                </a:solidFill>
              </a:rPr>
              <a:t>AND ALLOCATING RESOURCES</a:t>
            </a:r>
            <a:br>
              <a:rPr lang="en-US" sz="2400" b="1" dirty="0">
                <a:solidFill>
                  <a:srgbClr val="00B0F0"/>
                </a:solidFill>
              </a:rPr>
            </a:br>
            <a:r>
              <a:rPr lang="en-US" sz="2400" b="1" dirty="0">
                <a:solidFill>
                  <a:srgbClr val="00B0F0"/>
                </a:solidFill>
              </a:rPr>
              <a:t>FINDING AND USING WHAT REALLY WORKS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idx="1"/>
          </p:nvPr>
        </p:nvSpPr>
        <p:spPr>
          <a:xfrm>
            <a:off x="1828800" y="1908313"/>
            <a:ext cx="5894052" cy="4217850"/>
          </a:xfrm>
        </p:spPr>
        <p:txBody>
          <a:bodyPr/>
          <a:lstStyle/>
          <a:p>
            <a:pPr marL="0" indent="0">
              <a:buNone/>
            </a:pPr>
            <a:r>
              <a:rPr lang="en-US" i="1" dirty="0">
                <a:solidFill>
                  <a:srgbClr val="000000"/>
                </a:solidFill>
              </a:rPr>
              <a:t>Strategy</a:t>
            </a:r>
            <a:r>
              <a:rPr lang="en-US" dirty="0">
                <a:solidFill>
                  <a:srgbClr val="000000"/>
                </a:solidFill>
              </a:rPr>
              <a:t>: Clearly Stated, Focused</a:t>
            </a:r>
          </a:p>
          <a:p>
            <a:pPr marL="0" indent="0">
              <a:buNone/>
            </a:pPr>
            <a:r>
              <a:rPr lang="en-US" i="1" dirty="0">
                <a:solidFill>
                  <a:srgbClr val="000000"/>
                </a:solidFill>
              </a:rPr>
              <a:t>Execution</a:t>
            </a:r>
            <a:r>
              <a:rPr lang="en-US" dirty="0">
                <a:solidFill>
                  <a:srgbClr val="000000"/>
                </a:solidFill>
              </a:rPr>
              <a:t>: Flawless Execution</a:t>
            </a:r>
          </a:p>
          <a:p>
            <a:pPr marL="0" indent="0">
              <a:buNone/>
            </a:pPr>
            <a:r>
              <a:rPr lang="en-US" i="1" dirty="0">
                <a:solidFill>
                  <a:srgbClr val="000000"/>
                </a:solidFill>
              </a:rPr>
              <a:t>Culture</a:t>
            </a:r>
            <a:r>
              <a:rPr lang="en-US" dirty="0">
                <a:solidFill>
                  <a:srgbClr val="000000"/>
                </a:solidFill>
              </a:rPr>
              <a:t>: Performance-Oriented</a:t>
            </a:r>
          </a:p>
          <a:p>
            <a:pPr marL="0" indent="0">
              <a:buNone/>
            </a:pPr>
            <a:r>
              <a:rPr lang="en-US" i="1" dirty="0">
                <a:solidFill>
                  <a:srgbClr val="000000"/>
                </a:solidFill>
              </a:rPr>
              <a:t>Structure</a:t>
            </a:r>
            <a:r>
              <a:rPr lang="en-US" dirty="0">
                <a:solidFill>
                  <a:srgbClr val="000000"/>
                </a:solidFill>
              </a:rPr>
              <a:t>: Fast, Flexible, Flat</a:t>
            </a:r>
          </a:p>
        </p:txBody>
      </p:sp>
      <p:pic>
        <p:nvPicPr>
          <p:cNvPr id="14" name="Picture 30" descr="Click for the Skunk Works video.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6431" y="5193970"/>
            <a:ext cx="839788" cy="7833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0" y="4487892"/>
            <a:ext cx="2103299" cy="172891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4578069"/>
            <a:ext cx="2458025" cy="698079"/>
          </a:xfrm>
          <a:prstGeom prst="rect">
            <a:avLst/>
          </a:prstGeom>
        </p:spPr>
      </p:pic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36597652-11F1-42ED-9E71-4AE649E0B984}"/>
              </a:ext>
            </a:extLst>
          </p:cNvPr>
          <p:cNvSpPr txBox="1">
            <a:spLocks/>
          </p:cNvSpPr>
          <p:nvPr/>
        </p:nvSpPr>
        <p:spPr>
          <a:xfrm>
            <a:off x="6792412" y="4688394"/>
            <a:ext cx="2417175" cy="152400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5000"/>
              </a:lnSpc>
              <a:spcBef>
                <a:spcPct val="30000"/>
              </a:spcBef>
              <a:buClrTx/>
              <a:buSzTx/>
            </a:pPr>
            <a:r>
              <a:rPr lang="en-US" sz="1800" dirty="0"/>
              <a:t>Skunk Works</a:t>
            </a:r>
          </a:p>
          <a:p>
            <a:pPr fontAlgn="auto">
              <a:spcAft>
                <a:spcPts val="0"/>
              </a:spcAft>
            </a:pPr>
            <a:endParaRPr lang="en-US" dirty="0"/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130FE049-06EB-4925-BB7C-F3DFE0EEFD3B}"/>
              </a:ext>
            </a:extLst>
          </p:cNvPr>
          <p:cNvSpPr txBox="1">
            <a:spLocks/>
          </p:cNvSpPr>
          <p:nvPr/>
        </p:nvSpPr>
        <p:spPr>
          <a:xfrm>
            <a:off x="6858000" y="6621462"/>
            <a:ext cx="3657600" cy="15240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lnSpc>
                <a:spcPct val="100000"/>
              </a:lnSpc>
              <a:buClrTx/>
              <a:buSzTx/>
              <a:buNone/>
            </a:pPr>
            <a:r>
              <a:rPr lang="en-US" sz="800" b="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©</a:t>
            </a:r>
            <a:r>
              <a:rPr lang="en-US" sz="800" b="0" dirty="0" err="1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incamerastock</a:t>
            </a:r>
            <a:r>
              <a:rPr lang="en-US" sz="800" b="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/Alamy; ©Peter Probst/Alamy</a:t>
            </a:r>
            <a:endParaRPr lang="en-US" sz="800" b="0" kern="0" dirty="0">
              <a:solidFill>
                <a:schemeClr val="bg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50667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2400" b="1" dirty="0">
                <a:solidFill>
                  <a:srgbClr val="7493E2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FIGURE 22-2 </a:t>
            </a:r>
            <a:r>
              <a:rPr lang="en-US" sz="2400" b="1" dirty="0"/>
              <a:t> The actions in the strategic marketing process are supported and directed by detailed reports, studies, and memos </a:t>
            </a:r>
          </a:p>
        </p:txBody>
      </p:sp>
      <p:pic>
        <p:nvPicPr>
          <p:cNvPr id="2" name="Picture 1" descr="A graphic summarizing the three phases of the strategic marketing process. &#10;Planning phase. Step 1 Situation (SWOT) analysis. Actions: identify industry trends, analyze competitors, assess own organization, and research customers. Information: trends for industry and competitors, and project future sales, expenses, and profits.&#10;Step 2 market-product focus and goal setting. Actions: set market and product goals, select target markets, find points of difference, and position the product. Information: market potential studies, market-product grids, with targets, and studies to create perceptual maps and positioning statements.&#10;Step 3 marketing program. Actions: develop the program's marketing mix and develop the budget by estimating revenues, expenses, and profits. Information: marketing mix (4 Ps) actions and detailed plans to execute the marketing program.&#10;Plans move into the implementation phase. Actions: obtain resources, design marketing organization, develop schedules, and execute marketing program. Information: a time-based agenda and an action item list to conduct a meeting, organizational charts, and marketing research.&#10;Results move into the evaluation stage. Actions: Compare results with plans to identify deviations. Exploit positive deviations; correct negative ones. Information: tracking reports to measure results and action memos to correct problems and exploit opportunities.&#10;Note that corrective actions can be taken during each phase of the strategic marketing process.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8100" y="1676400"/>
            <a:ext cx="7378700" cy="4048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1063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755" name="AutoShape 1035"/>
          <p:cNvSpPr>
            <a:spLocks noChangeArrowheads="1"/>
          </p:cNvSpPr>
          <p:nvPr/>
        </p:nvSpPr>
        <p:spPr bwMode="auto">
          <a:xfrm>
            <a:off x="1241393" y="76200"/>
            <a:ext cx="7751763" cy="1371600"/>
          </a:xfrm>
          <a:prstGeom prst="roundRect">
            <a:avLst>
              <a:gd name="adj" fmla="val 16667"/>
            </a:avLst>
          </a:prstGeom>
          <a:solidFill>
            <a:srgbClr val="FFF0C8">
              <a:alpha val="50000"/>
            </a:srgbClr>
          </a:solidFill>
          <a:ln w="38100">
            <a:solidFill>
              <a:srgbClr val="0070C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anchor="ctr" anchorCtr="1"/>
          <a:lstStyle/>
          <a:p>
            <a:pPr marL="342900"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sz="2200" dirty="0">
              <a:solidFill>
                <a:srgbClr val="A50532"/>
              </a:solidFill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0"/>
            <a:r>
              <a:rPr lang="en-US" sz="2400" b="1" dirty="0">
                <a:solidFill>
                  <a:srgbClr val="00B0F0"/>
                </a:solidFill>
              </a:rPr>
              <a:t>MARKETING BASICS: DOING WHAT WORKS</a:t>
            </a:r>
            <a:br>
              <a:rPr lang="en-US" sz="2400" b="1" dirty="0">
                <a:solidFill>
                  <a:srgbClr val="00B0F0"/>
                </a:solidFill>
              </a:rPr>
            </a:br>
            <a:r>
              <a:rPr lang="en-US" sz="2400" b="1" dirty="0">
                <a:solidFill>
                  <a:srgbClr val="00B0F0"/>
                </a:solidFill>
              </a:rPr>
              <a:t>AND ALLOCATING RESOURCES</a:t>
            </a:r>
            <a:br>
              <a:rPr lang="en-US" sz="2400" b="1" dirty="0">
                <a:solidFill>
                  <a:srgbClr val="00B0F0"/>
                </a:solidFill>
              </a:rPr>
            </a:br>
            <a:r>
              <a:rPr lang="en-US" sz="2400" b="1" dirty="0">
                <a:solidFill>
                  <a:srgbClr val="00B0F0"/>
                </a:solidFill>
              </a:rPr>
              <a:t>USING SALES RESPONSE FUNCTIONS (2 of 2)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1357719" y="1826952"/>
            <a:ext cx="7643750" cy="1625601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</a:rPr>
              <a:t>Output Reports Examples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1249711"/>
              </p:ext>
            </p:extLst>
          </p:nvPr>
        </p:nvGraphicFramePr>
        <p:xfrm>
          <a:off x="1447800" y="2672035"/>
          <a:ext cx="7086600" cy="32013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6044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Phase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Output Report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72599">
                <a:tc>
                  <a:txBody>
                    <a:bodyPr/>
                    <a:lstStyle/>
                    <a:p>
                      <a:r>
                        <a:rPr lang="en-US" dirty="0"/>
                        <a:t>Planning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Marketing plans (or programs)</a:t>
                      </a:r>
                      <a:r>
                        <a:rPr lang="en-US" baseline="0" dirty="0"/>
                        <a:t> that define goals (with pertinent marketing metrics) and the marketing mix strategies to achieve them.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4525">
                <a:tc>
                  <a:txBody>
                    <a:bodyPr/>
                    <a:lstStyle/>
                    <a:p>
                      <a:r>
                        <a:rPr lang="en-US" dirty="0"/>
                        <a:t>Implementation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Action memos</a:t>
                      </a:r>
                      <a:r>
                        <a:rPr lang="en-US" baseline="0" dirty="0"/>
                        <a:t> that tell (1) </a:t>
                      </a:r>
                      <a:r>
                        <a:rPr lang="en-US" i="1" baseline="0" dirty="0"/>
                        <a:t>who</a:t>
                      </a:r>
                      <a:r>
                        <a:rPr lang="en-US" baseline="0" dirty="0"/>
                        <a:t> is (2) to do </a:t>
                      </a:r>
                      <a:r>
                        <a:rPr lang="en-US" i="1" baseline="0" dirty="0"/>
                        <a:t>wha</a:t>
                      </a:r>
                      <a:r>
                        <a:rPr lang="en-US" baseline="0" dirty="0"/>
                        <a:t>t (3) by </a:t>
                      </a:r>
                      <a:r>
                        <a:rPr lang="en-US" i="1" baseline="0" dirty="0"/>
                        <a:t>when</a:t>
                      </a:r>
                      <a:r>
                        <a:rPr lang="en-US" baseline="0" dirty="0"/>
                        <a:t>.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72599">
                <a:tc>
                  <a:txBody>
                    <a:bodyPr/>
                    <a:lstStyle/>
                    <a:p>
                      <a:r>
                        <a:rPr lang="en-US" dirty="0"/>
                        <a:t>Evaluation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Corrective</a:t>
                      </a:r>
                      <a:r>
                        <a:rPr lang="en-US" baseline="0" dirty="0"/>
                        <a:t> action memos, triggered by comparing results with goals, often using the firm’s marketing metrics and displayed in marketing dashboards.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787060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755" name="AutoShape 1035"/>
          <p:cNvSpPr>
            <a:spLocks noChangeArrowheads="1"/>
          </p:cNvSpPr>
          <p:nvPr/>
        </p:nvSpPr>
        <p:spPr bwMode="auto">
          <a:xfrm>
            <a:off x="1191418" y="137319"/>
            <a:ext cx="7827963" cy="1371600"/>
          </a:xfrm>
          <a:prstGeom prst="roundRect">
            <a:avLst>
              <a:gd name="adj" fmla="val 16667"/>
            </a:avLst>
          </a:prstGeom>
          <a:solidFill>
            <a:srgbClr val="FFF0C8">
              <a:alpha val="50000"/>
            </a:srgbClr>
          </a:solidFill>
          <a:ln w="38100">
            <a:solidFill>
              <a:srgbClr val="0070C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anchor="ctr" anchorCtr="1"/>
          <a:lstStyle/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sz="2200" dirty="0">
              <a:solidFill>
                <a:srgbClr val="A50532"/>
              </a:solidFill>
            </a:endParaRP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371600" y="427037"/>
            <a:ext cx="7543800" cy="609600"/>
          </a:xfrm>
        </p:spPr>
        <p:txBody>
          <a:bodyPr/>
          <a:lstStyle/>
          <a:p>
            <a:r>
              <a:rPr lang="en-US" sz="2400" b="1" dirty="0">
                <a:solidFill>
                  <a:srgbClr val="00B0F0"/>
                </a:solidFill>
              </a:rPr>
              <a:t>THE PLANNING PHASE OF</a:t>
            </a:r>
            <a:br>
              <a:rPr lang="en-US" sz="2400" b="1" dirty="0">
                <a:solidFill>
                  <a:srgbClr val="00B0F0"/>
                </a:solidFill>
              </a:rPr>
            </a:br>
            <a:r>
              <a:rPr lang="en-US" sz="2400" b="1" dirty="0">
                <a:solidFill>
                  <a:srgbClr val="00B0F0"/>
                </a:solidFill>
              </a:rPr>
              <a:t>THE STRATEGIC MARKETING PROCESS</a:t>
            </a:r>
            <a:br>
              <a:rPr lang="en-US" sz="2400" b="1" dirty="0">
                <a:solidFill>
                  <a:srgbClr val="00B0F0"/>
                </a:solidFill>
              </a:rPr>
            </a:br>
            <a:r>
              <a:rPr lang="en-US" sz="2400" b="1" dirty="0">
                <a:solidFill>
                  <a:srgbClr val="00B0F0"/>
                </a:solidFill>
              </a:rPr>
              <a:t>USE OF METRICS IN MARKETING PLANNING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1524000" y="1981200"/>
            <a:ext cx="7162800" cy="4144963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</a:rPr>
              <a:t>Importance of Metrics in Planning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</a:rPr>
              <a:t>Variety of Marketing Plans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</a:rPr>
              <a:t>Marketing Planning Frameworks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</a:rPr>
              <a:t>Key Planning and Strategy Lessons</a:t>
            </a:r>
          </a:p>
          <a:p>
            <a:pPr marL="514350" indent="-514350">
              <a:buFont typeface="+mj-lt"/>
              <a:buAutoNum type="arabicPeriod"/>
            </a:pPr>
            <a:endParaRPr lang="en-US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i="1" dirty="0">
                <a:solidFill>
                  <a:srgbClr val="000000"/>
                </a:solidFill>
              </a:rPr>
              <a:t>Output Metrics</a:t>
            </a:r>
            <a:r>
              <a:rPr lang="en-US" dirty="0">
                <a:solidFill>
                  <a:srgbClr val="000000"/>
                </a:solidFill>
              </a:rPr>
              <a:t>: Measure Results</a:t>
            </a:r>
          </a:p>
          <a:p>
            <a:pPr marL="0" indent="0">
              <a:buNone/>
            </a:pPr>
            <a:r>
              <a:rPr lang="en-US" i="1" dirty="0">
                <a:solidFill>
                  <a:srgbClr val="000000"/>
                </a:solidFill>
              </a:rPr>
              <a:t>Input Metrics</a:t>
            </a:r>
            <a:r>
              <a:rPr lang="en-US" dirty="0">
                <a:solidFill>
                  <a:srgbClr val="000000"/>
                </a:solidFill>
              </a:rPr>
              <a:t>: Measure Efforts</a:t>
            </a:r>
          </a:p>
        </p:txBody>
      </p:sp>
    </p:spTree>
    <p:extLst>
      <p:ext uri="{BB962C8B-B14F-4D97-AF65-F5344CB8AC3E}">
        <p14:creationId xmlns:p14="http://schemas.microsoft.com/office/powerpoint/2010/main" val="20500386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755" name="AutoShape 1035"/>
          <p:cNvSpPr>
            <a:spLocks noChangeArrowheads="1"/>
          </p:cNvSpPr>
          <p:nvPr/>
        </p:nvSpPr>
        <p:spPr bwMode="auto">
          <a:xfrm>
            <a:off x="1143000" y="132682"/>
            <a:ext cx="7908131" cy="1371600"/>
          </a:xfrm>
          <a:prstGeom prst="roundRect">
            <a:avLst>
              <a:gd name="adj" fmla="val 16667"/>
            </a:avLst>
          </a:prstGeom>
          <a:solidFill>
            <a:srgbClr val="FFF0C8">
              <a:alpha val="50000"/>
            </a:srgbClr>
          </a:solidFill>
          <a:ln w="38100">
            <a:solidFill>
              <a:srgbClr val="0070C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anchor="ctr" anchorCtr="1"/>
          <a:lstStyle/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sz="2200" dirty="0">
              <a:solidFill>
                <a:srgbClr val="A50532"/>
              </a:solidFill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352204" y="513682"/>
            <a:ext cx="7543800" cy="609600"/>
          </a:xfrm>
          <a:ln>
            <a:noFill/>
          </a:ln>
        </p:spPr>
        <p:txBody>
          <a:bodyPr/>
          <a:lstStyle/>
          <a:p>
            <a:r>
              <a:rPr lang="en-US" sz="2400" b="1" dirty="0">
                <a:solidFill>
                  <a:srgbClr val="00B0F0"/>
                </a:solidFill>
              </a:rPr>
              <a:t>THE PLANNING PHASE OF</a:t>
            </a:r>
            <a:br>
              <a:rPr lang="en-US" sz="2400" b="1" dirty="0">
                <a:solidFill>
                  <a:srgbClr val="00B0F0"/>
                </a:solidFill>
              </a:rPr>
            </a:br>
            <a:r>
              <a:rPr lang="en-US" sz="2400" b="1" dirty="0">
                <a:solidFill>
                  <a:srgbClr val="00B0F0"/>
                </a:solidFill>
              </a:rPr>
              <a:t>THE STRATEGIC MARKETING PROCESS</a:t>
            </a:r>
            <a:br>
              <a:rPr lang="en-US" sz="2400" b="1" dirty="0">
                <a:solidFill>
                  <a:srgbClr val="00B0F0"/>
                </a:solidFill>
              </a:rPr>
            </a:br>
            <a:r>
              <a:rPr lang="en-US" sz="2400" b="1" dirty="0">
                <a:solidFill>
                  <a:srgbClr val="00B0F0"/>
                </a:solidFill>
              </a:rPr>
              <a:t>THE VARIETY OF MARKETING PLANS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1371600" y="1866901"/>
            <a:ext cx="4220810" cy="2438400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</a:rPr>
              <a:t>Long-Range Marketing Plans</a:t>
            </a:r>
          </a:p>
          <a:p>
            <a:pPr marL="514350" indent="-457200">
              <a:buFont typeface="Arial"/>
              <a:buChar char="•"/>
            </a:pPr>
            <a:r>
              <a:rPr lang="en-US" dirty="0">
                <a:solidFill>
                  <a:srgbClr val="000000"/>
                </a:solidFill>
              </a:rPr>
              <a:t>Cover 2 – 5 Years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</a:rPr>
              <a:t>Annual Marketing Plans</a:t>
            </a:r>
          </a:p>
          <a:p>
            <a:pPr>
              <a:buFont typeface="Arial"/>
              <a:buChar char="•"/>
            </a:pPr>
            <a:r>
              <a:rPr lang="en-US" dirty="0">
                <a:solidFill>
                  <a:srgbClr val="000000"/>
                </a:solidFill>
              </a:rPr>
              <a:t>Goals and Strategies for a Single Year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5159" y="2745249"/>
            <a:ext cx="2389099" cy="2350874"/>
          </a:xfrm>
          <a:prstGeom prst="rect">
            <a:avLst/>
          </a:prstGeom>
        </p:spPr>
      </p:pic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3208CB7C-7B2D-4B78-86FC-FEB217B3C400}"/>
              </a:ext>
            </a:extLst>
          </p:cNvPr>
          <p:cNvSpPr txBox="1">
            <a:spLocks/>
          </p:cNvSpPr>
          <p:nvPr/>
        </p:nvSpPr>
        <p:spPr>
          <a:xfrm>
            <a:off x="6629400" y="5019923"/>
            <a:ext cx="3657600" cy="15240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lnSpc>
                <a:spcPct val="100000"/>
              </a:lnSpc>
              <a:buClrTx/>
              <a:buSzTx/>
              <a:buNone/>
            </a:pPr>
            <a:r>
              <a:rPr lang="en-US" sz="800" b="0" kern="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©</a:t>
            </a:r>
            <a:r>
              <a:rPr lang="en-US" sz="800" b="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McGraw-Hill Education</a:t>
            </a:r>
            <a:endParaRPr lang="en-US" sz="800" b="0" kern="0" dirty="0">
              <a:solidFill>
                <a:schemeClr val="bg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28915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755" name="AutoShape 1035"/>
          <p:cNvSpPr>
            <a:spLocks noChangeArrowheads="1"/>
          </p:cNvSpPr>
          <p:nvPr/>
        </p:nvSpPr>
        <p:spPr bwMode="auto">
          <a:xfrm>
            <a:off x="990599" y="160338"/>
            <a:ext cx="8056563" cy="1371600"/>
          </a:xfrm>
          <a:prstGeom prst="roundRect">
            <a:avLst>
              <a:gd name="adj" fmla="val 16667"/>
            </a:avLst>
          </a:prstGeom>
          <a:solidFill>
            <a:srgbClr val="FFF0C8">
              <a:alpha val="50000"/>
            </a:srgbClr>
          </a:solidFill>
          <a:ln w="38100">
            <a:solidFill>
              <a:srgbClr val="0070C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anchor="ctr" anchorCtr="1"/>
          <a:lstStyle/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sz="2200" dirty="0">
              <a:solidFill>
                <a:srgbClr val="A50532"/>
              </a:solidFill>
            </a:endParaRP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66799" y="274638"/>
            <a:ext cx="7716837" cy="1143000"/>
          </a:xfrm>
        </p:spPr>
        <p:txBody>
          <a:bodyPr/>
          <a:lstStyle/>
          <a:p>
            <a:r>
              <a:rPr lang="en-US" sz="2400" b="1" dirty="0">
                <a:solidFill>
                  <a:srgbClr val="00B0F0"/>
                </a:solidFill>
              </a:rPr>
              <a:t>THE PLANNING PHASE OF</a:t>
            </a:r>
            <a:br>
              <a:rPr lang="en-US" sz="2400" b="1" dirty="0">
                <a:solidFill>
                  <a:srgbClr val="00B0F0"/>
                </a:solidFill>
              </a:rPr>
            </a:br>
            <a:r>
              <a:rPr lang="en-US" sz="2400" b="1" dirty="0">
                <a:solidFill>
                  <a:srgbClr val="00B0F0"/>
                </a:solidFill>
              </a:rPr>
              <a:t>THE STRATEGIC MARKETING PROCESS</a:t>
            </a:r>
            <a:br>
              <a:rPr lang="en-US" sz="2400" b="1" dirty="0">
                <a:solidFill>
                  <a:srgbClr val="00B0F0"/>
                </a:solidFill>
              </a:rPr>
            </a:br>
            <a:r>
              <a:rPr lang="en-US" sz="2400" b="1" dirty="0">
                <a:solidFill>
                  <a:srgbClr val="00B0F0"/>
                </a:solidFill>
              </a:rPr>
              <a:t>MARKETING PLANNING AND STRATEGY LESSONS </a:t>
            </a:r>
            <a:r>
              <a:rPr lang="en-US" sz="2000" b="1" dirty="0">
                <a:solidFill>
                  <a:srgbClr val="00B0F0"/>
                </a:solidFill>
              </a:rPr>
              <a:t>(1 of 4)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1361281" y="1905000"/>
            <a:ext cx="7315200" cy="4233863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</a:rPr>
              <a:t>Guidelines for an Effective Marketing Plan: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400" dirty="0"/>
              <a:t>Set Measurable, Achievable Goals</a:t>
            </a:r>
            <a:endParaRPr lang="en-US" sz="2400" dirty="0">
              <a:sym typeface="Wingdings 3" charset="0"/>
            </a:endParaRPr>
          </a:p>
          <a:p>
            <a:pPr marL="971550" lvl="1" indent="-514350">
              <a:buFont typeface="+mj-lt"/>
              <a:buAutoNum type="arabicPeriod"/>
            </a:pPr>
            <a:r>
              <a:rPr lang="en-US" sz="2400" dirty="0"/>
              <a:t>Use a Base of Facts and Assumptions</a:t>
            </a:r>
            <a:endParaRPr lang="en-US" sz="2400" dirty="0">
              <a:sym typeface="Wingdings 3" charset="0"/>
            </a:endParaRPr>
          </a:p>
          <a:p>
            <a:pPr marL="971550" lvl="1" indent="-514350">
              <a:buFont typeface="+mj-lt"/>
              <a:buAutoNum type="arabicPeriod"/>
            </a:pPr>
            <a:r>
              <a:rPr lang="en-US" sz="2400" dirty="0"/>
              <a:t>Use Simple, but Clear and Specific Plans</a:t>
            </a:r>
            <a:endParaRPr lang="en-US" sz="2400" dirty="0">
              <a:sym typeface="Wingdings 3" charset="0"/>
            </a:endParaRPr>
          </a:p>
          <a:p>
            <a:pPr marL="971550" lvl="1" indent="-514350">
              <a:buFont typeface="+mj-lt"/>
              <a:buAutoNum type="arabicPeriod"/>
            </a:pPr>
            <a:r>
              <a:rPr lang="en-US" sz="2400" dirty="0"/>
              <a:t>Have Complete and Feasible Plans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400" dirty="0"/>
              <a:t>Make Plans Controllable and Flexible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400" dirty="0"/>
              <a:t>Find the Right Person to Implement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400" dirty="0"/>
              <a:t>Work Toward Consensus-Building</a:t>
            </a:r>
          </a:p>
        </p:txBody>
      </p:sp>
    </p:spTree>
    <p:extLst>
      <p:ext uri="{BB962C8B-B14F-4D97-AF65-F5344CB8AC3E}">
        <p14:creationId xmlns:p14="http://schemas.microsoft.com/office/powerpoint/2010/main" val="10965621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755" name="AutoShape 1035"/>
          <p:cNvSpPr>
            <a:spLocks noChangeArrowheads="1"/>
          </p:cNvSpPr>
          <p:nvPr/>
        </p:nvSpPr>
        <p:spPr bwMode="auto">
          <a:xfrm>
            <a:off x="990601" y="160338"/>
            <a:ext cx="7946938" cy="1371600"/>
          </a:xfrm>
          <a:prstGeom prst="roundRect">
            <a:avLst>
              <a:gd name="adj" fmla="val 16667"/>
            </a:avLst>
          </a:prstGeom>
          <a:solidFill>
            <a:srgbClr val="FFF0C8">
              <a:alpha val="50000"/>
            </a:srgbClr>
          </a:solidFill>
          <a:ln w="38100">
            <a:solidFill>
              <a:srgbClr val="0070C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anchor="ctr" anchorCtr="1"/>
          <a:lstStyle/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sz="2200" dirty="0">
              <a:solidFill>
                <a:srgbClr val="A50532"/>
              </a:solidFill>
            </a:endParaRPr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143000" y="274638"/>
            <a:ext cx="8099338" cy="1143000"/>
          </a:xfrm>
        </p:spPr>
        <p:txBody>
          <a:bodyPr/>
          <a:lstStyle/>
          <a:p>
            <a:r>
              <a:rPr lang="en-US" sz="2400" b="1" dirty="0">
                <a:solidFill>
                  <a:srgbClr val="00B0F0"/>
                </a:solidFill>
              </a:rPr>
              <a:t>THE PLANNING PHASE OF</a:t>
            </a:r>
            <a:br>
              <a:rPr lang="en-US" sz="2400" b="1" dirty="0">
                <a:solidFill>
                  <a:srgbClr val="00B0F0"/>
                </a:solidFill>
              </a:rPr>
            </a:br>
            <a:r>
              <a:rPr lang="en-US" sz="2400" b="1" dirty="0">
                <a:solidFill>
                  <a:srgbClr val="00B0F0"/>
                </a:solidFill>
              </a:rPr>
              <a:t>THE STRATEGIC MARKETING PROCESS</a:t>
            </a:r>
            <a:br>
              <a:rPr lang="en-US" sz="2400" b="1" dirty="0">
                <a:solidFill>
                  <a:srgbClr val="00B0F0"/>
                </a:solidFill>
              </a:rPr>
            </a:br>
            <a:r>
              <a:rPr lang="en-US" sz="2400" b="1" dirty="0">
                <a:solidFill>
                  <a:srgbClr val="00B0F0"/>
                </a:solidFill>
              </a:rPr>
              <a:t>MARKETING PLANNING AND STRATEGY LESSONS (2 of 2)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447800" y="2057400"/>
            <a:ext cx="6883862" cy="4424363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</a:rPr>
              <a:t>Marketing Planning &amp; Strategy Problems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Plans Based on Poor Assumptions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Planners Lost Sight of Customer Needs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Too Much Time and Effort on Collecting Data and Writing Plans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Line Operating Managers Have No Ownership in Implementing Plans</a:t>
            </a:r>
          </a:p>
        </p:txBody>
      </p:sp>
      <p:grpSp>
        <p:nvGrpSpPr>
          <p:cNvPr id="3" name="Group 2" descr="Click for the Papa John's video."/>
          <p:cNvGrpSpPr/>
          <p:nvPr/>
        </p:nvGrpSpPr>
        <p:grpSpPr>
          <a:xfrm>
            <a:off x="7315200" y="4953000"/>
            <a:ext cx="1535421" cy="1191082"/>
            <a:chOff x="7402117" y="5131817"/>
            <a:chExt cx="1535421" cy="1191082"/>
          </a:xfrm>
        </p:grpSpPr>
        <p:pic>
          <p:nvPicPr>
            <p:cNvPr id="11" name="Picture 30">
              <a:hlinkClick r:id="rId3"/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58890" y="5539532"/>
              <a:ext cx="839788" cy="7833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" name="TextBox 1"/>
            <p:cNvSpPr txBox="1"/>
            <p:nvPr/>
          </p:nvSpPr>
          <p:spPr>
            <a:xfrm>
              <a:off x="7402117" y="5131817"/>
              <a:ext cx="1535421" cy="3416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buNone/>
              </a:pPr>
              <a:r>
                <a:rPr lang="en-US" sz="1800" dirty="0"/>
                <a:t>Papa John’s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136221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755" name="AutoShape 1035"/>
          <p:cNvSpPr>
            <a:spLocks noChangeArrowheads="1"/>
          </p:cNvSpPr>
          <p:nvPr/>
        </p:nvSpPr>
        <p:spPr bwMode="auto">
          <a:xfrm>
            <a:off x="1000918" y="82550"/>
            <a:ext cx="7904163" cy="1371600"/>
          </a:xfrm>
          <a:prstGeom prst="roundRect">
            <a:avLst>
              <a:gd name="adj" fmla="val 16667"/>
            </a:avLst>
          </a:prstGeom>
          <a:solidFill>
            <a:srgbClr val="FFF0C8">
              <a:alpha val="50000"/>
            </a:srgbClr>
          </a:solidFill>
          <a:ln w="38100">
            <a:solidFill>
              <a:srgbClr val="0070C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anchor="ctr" anchorCtr="1"/>
          <a:lstStyle/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sz="2200" dirty="0">
              <a:solidFill>
                <a:srgbClr val="A50532"/>
              </a:solidFill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257300" y="427037"/>
            <a:ext cx="7467600" cy="609600"/>
          </a:xfrm>
        </p:spPr>
        <p:txBody>
          <a:bodyPr/>
          <a:lstStyle/>
          <a:p>
            <a:r>
              <a:rPr lang="en-US" sz="2400" b="1" dirty="0">
                <a:solidFill>
                  <a:srgbClr val="00B0F0"/>
                </a:solidFill>
              </a:rPr>
              <a:t>THE IMPLEMENTATION PHASE OF</a:t>
            </a:r>
            <a:br>
              <a:rPr lang="en-US" sz="2400" b="1" dirty="0">
                <a:solidFill>
                  <a:srgbClr val="00B0F0"/>
                </a:solidFill>
              </a:rPr>
            </a:br>
            <a:r>
              <a:rPr lang="en-US" sz="2400" b="1" dirty="0">
                <a:solidFill>
                  <a:srgbClr val="00B0F0"/>
                </a:solidFill>
              </a:rPr>
              <a:t>THE STRATEGIC MARKETING PROCESS</a:t>
            </a:r>
            <a:br>
              <a:rPr lang="en-US" sz="2400" b="1" dirty="0">
                <a:solidFill>
                  <a:srgbClr val="00B0F0"/>
                </a:solidFill>
              </a:rPr>
            </a:br>
            <a:r>
              <a:rPr lang="en-US" sz="2400" b="1" dirty="0">
                <a:solidFill>
                  <a:srgbClr val="00B0F0"/>
                </a:solidFill>
              </a:rPr>
              <a:t>EMPHASIS ON MARKETING IMPLEMENTATION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1295400" y="1917700"/>
            <a:ext cx="7391400" cy="4208463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</a:rPr>
              <a:t>Move Some Planning Activities From Planners to Line Managers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</a:rPr>
              <a:t>Build Trust and Autonomy among Managers and Employees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</a:rPr>
              <a:t>Make the Planners Responsible for Carrying Out the Plans</a:t>
            </a:r>
          </a:p>
        </p:txBody>
      </p:sp>
    </p:spTree>
    <p:extLst>
      <p:ext uri="{BB962C8B-B14F-4D97-AF65-F5344CB8AC3E}">
        <p14:creationId xmlns:p14="http://schemas.microsoft.com/office/powerpoint/2010/main" val="40431907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755" name="AutoShape 1035"/>
          <p:cNvSpPr>
            <a:spLocks noChangeArrowheads="1"/>
          </p:cNvSpPr>
          <p:nvPr/>
        </p:nvSpPr>
        <p:spPr bwMode="auto">
          <a:xfrm>
            <a:off x="990600" y="75158"/>
            <a:ext cx="8056563" cy="1371600"/>
          </a:xfrm>
          <a:prstGeom prst="roundRect">
            <a:avLst>
              <a:gd name="adj" fmla="val 16667"/>
            </a:avLst>
          </a:prstGeom>
          <a:solidFill>
            <a:srgbClr val="FFF0C8">
              <a:alpha val="50000"/>
            </a:srgbClr>
          </a:solidFill>
          <a:ln w="38100">
            <a:solidFill>
              <a:srgbClr val="0070C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anchor="ctr" anchorCtr="1"/>
          <a:lstStyle/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sz="2200" dirty="0">
              <a:solidFill>
                <a:srgbClr val="A50532"/>
              </a:solidFill>
            </a:endParaRPr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1295400" y="426011"/>
            <a:ext cx="7543800" cy="609600"/>
          </a:xfrm>
        </p:spPr>
        <p:txBody>
          <a:bodyPr/>
          <a:lstStyle/>
          <a:p>
            <a:r>
              <a:rPr lang="en-US" sz="2000" b="1" dirty="0">
                <a:solidFill>
                  <a:srgbClr val="00B0F0"/>
                </a:solidFill>
              </a:rPr>
              <a:t>THE IMPLEMENTATION PHASE OF</a:t>
            </a:r>
            <a:br>
              <a:rPr lang="en-US" sz="2000" b="1" dirty="0">
                <a:solidFill>
                  <a:srgbClr val="00B0F0"/>
                </a:solidFill>
              </a:rPr>
            </a:br>
            <a:r>
              <a:rPr lang="en-US" sz="2000" b="1" dirty="0">
                <a:solidFill>
                  <a:srgbClr val="00B0F0"/>
                </a:solidFill>
              </a:rPr>
              <a:t>THE STRATEGIC MARKETING PROCESS</a:t>
            </a:r>
            <a:br>
              <a:rPr lang="en-US" sz="2000" b="1" dirty="0">
                <a:solidFill>
                  <a:srgbClr val="00B0F0"/>
                </a:solidFill>
              </a:rPr>
            </a:br>
            <a:r>
              <a:rPr lang="en-US" sz="2000" b="1" dirty="0">
                <a:solidFill>
                  <a:srgbClr val="00B0F0"/>
                </a:solidFill>
              </a:rPr>
              <a:t>IMPROVING MARKETING PROGRAM IMPLEMENTATION (1 of 4)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idx="1"/>
          </p:nvPr>
        </p:nvSpPr>
        <p:spPr>
          <a:xfrm>
            <a:off x="1120280" y="1987826"/>
            <a:ext cx="5121494" cy="4138337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</a:rPr>
              <a:t>Take Action and Avoid Paralysis by Analysis</a:t>
            </a:r>
          </a:p>
          <a:p>
            <a:pPr marL="0" indent="0">
              <a:buNone/>
            </a:pPr>
            <a:endParaRPr lang="en-US" altLang="ja-JP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ja-JP" altLang="en-US" dirty="0"/>
              <a:t>“</a:t>
            </a:r>
            <a:r>
              <a:rPr lang="en-US" dirty="0"/>
              <a:t>Bias for Action” 80% rule</a:t>
            </a:r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r>
              <a:rPr lang="ja-JP" altLang="en-US" dirty="0"/>
              <a:t>“</a:t>
            </a:r>
            <a:r>
              <a:rPr lang="en-US" dirty="0"/>
              <a:t>Do It, Fix It, Try It</a:t>
            </a:r>
            <a:r>
              <a:rPr lang="ja-JP" altLang="en-US" dirty="0"/>
              <a:t>”</a:t>
            </a:r>
            <a:r>
              <a:rPr lang="en-US" dirty="0"/>
              <a:t> Approach</a:t>
            </a:r>
          </a:p>
        </p:txBody>
      </p:sp>
      <p:pic>
        <p:nvPicPr>
          <p:cNvPr id="1439753" name="Picture 9" descr="A photo of the F-35 Lightning II Joint Strike Fighter in flight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76794" y="2091465"/>
            <a:ext cx="2510006" cy="210312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 descr="Click for the F-35 Lightning II video."/>
          <p:cNvGrpSpPr/>
          <p:nvPr/>
        </p:nvGrpSpPr>
        <p:grpSpPr>
          <a:xfrm>
            <a:off x="6787057" y="4728996"/>
            <a:ext cx="1236663" cy="1249347"/>
            <a:chOff x="6787057" y="4728996"/>
            <a:chExt cx="1236663" cy="1249347"/>
          </a:xfrm>
        </p:grpSpPr>
        <p:sp>
          <p:nvSpPr>
            <p:cNvPr id="1439756" name="Text Box 12"/>
            <p:cNvSpPr txBox="1">
              <a:spLocks noChangeArrowheads="1"/>
            </p:cNvSpPr>
            <p:nvPr/>
          </p:nvSpPr>
          <p:spPr bwMode="auto">
            <a:xfrm>
              <a:off x="6787057" y="4728996"/>
              <a:ext cx="1236663" cy="2286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gradFill rotWithShape="0">
                    <a:gsLst>
                      <a:gs pos="0">
                        <a:srgbClr val="C1E1EC">
                          <a:alpha val="34000"/>
                        </a:srgbClr>
                      </a:gs>
                      <a:gs pos="100000">
                        <a:srgbClr val="C1E1EC">
                          <a:gamma/>
                          <a:shade val="46275"/>
                          <a:invGamma/>
                          <a:alpha val="0"/>
                        </a:srgbClr>
                      </a:gs>
                    </a:gsLst>
                    <a:lin ang="5400000" scaled="1"/>
                  </a:gradFill>
                </a14:hiddenFill>
              </a:ext>
              <a:ext uri="{91240B29-F687-4f45-9708-019B960494DF}">
                <a14:hiddenLine xmlns="" xmlns:a14="http://schemas.microsoft.com/office/drawing/2010/main" w="28575">
                  <a:solidFill>
                    <a:srgbClr val="6396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lnSpc>
                  <a:spcPct val="85000"/>
                </a:lnSpc>
                <a:spcBef>
                  <a:spcPct val="30000"/>
                </a:spcBef>
                <a:buClrTx/>
                <a:buSzTx/>
                <a:buFontTx/>
                <a:buNone/>
              </a:pPr>
              <a:r>
                <a:rPr lang="en-US" sz="1800" dirty="0"/>
                <a:t>F-35 Lightning II</a:t>
              </a:r>
            </a:p>
          </p:txBody>
        </p:sp>
        <p:pic>
          <p:nvPicPr>
            <p:cNvPr id="10" name="Picture 30">
              <a:hlinkClick r:id="rId4"/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85341" y="5194976"/>
              <a:ext cx="839788" cy="7833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2087248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755" name="AutoShape 1035"/>
          <p:cNvSpPr>
            <a:spLocks noChangeArrowheads="1"/>
          </p:cNvSpPr>
          <p:nvPr/>
        </p:nvSpPr>
        <p:spPr bwMode="auto">
          <a:xfrm>
            <a:off x="1000918" y="76200"/>
            <a:ext cx="7980363" cy="1371600"/>
          </a:xfrm>
          <a:prstGeom prst="roundRect">
            <a:avLst>
              <a:gd name="adj" fmla="val 16667"/>
            </a:avLst>
          </a:prstGeom>
          <a:solidFill>
            <a:srgbClr val="FFF0C8">
              <a:alpha val="50000"/>
            </a:srgbClr>
          </a:solidFill>
          <a:ln w="38100">
            <a:solidFill>
              <a:srgbClr val="0070C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anchor="ctr" anchorCtr="1"/>
          <a:lstStyle/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sz="2200" dirty="0">
              <a:solidFill>
                <a:srgbClr val="A50532"/>
              </a:solidFill>
            </a:endParaRP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b="1" dirty="0">
                <a:solidFill>
                  <a:srgbClr val="00B0F0"/>
                </a:solidFill>
              </a:rPr>
              <a:t>THE IMPLEMENTATION PHASE OF</a:t>
            </a:r>
            <a:br>
              <a:rPr lang="en-US" sz="2000" b="1" dirty="0">
                <a:solidFill>
                  <a:srgbClr val="00B0F0"/>
                </a:solidFill>
              </a:rPr>
            </a:br>
            <a:r>
              <a:rPr lang="en-US" sz="2000" b="1" dirty="0">
                <a:solidFill>
                  <a:srgbClr val="00B0F0"/>
                </a:solidFill>
              </a:rPr>
              <a:t>THE STRATEGIC MARKETING PROCESS</a:t>
            </a:r>
            <a:br>
              <a:rPr lang="en-US" sz="2000" b="1" dirty="0">
                <a:solidFill>
                  <a:srgbClr val="00B0F0"/>
                </a:solidFill>
              </a:rPr>
            </a:br>
            <a:r>
              <a:rPr lang="en-US" sz="2000" b="1" dirty="0">
                <a:solidFill>
                  <a:srgbClr val="00B0F0"/>
                </a:solidFill>
              </a:rPr>
              <a:t>IMPROVING MARKETING PROGRAM IMPLEMENTATION (2 of 4)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1295400" y="1802296"/>
            <a:ext cx="7391400" cy="4323867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</a:rPr>
              <a:t>Surface Problems with Open Communication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</a:rPr>
              <a:t>When Trouble Develops: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Surface Problems Immediately</a:t>
            </a:r>
            <a:endParaRPr lang="en-US" dirty="0">
              <a:sym typeface="Wingdings 3" charset="0"/>
            </a:endParaRP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Get Help—Don’t Keep Problems to Yourself, Seek Solutions from Anyone</a:t>
            </a:r>
          </a:p>
        </p:txBody>
      </p:sp>
    </p:spTree>
    <p:extLst>
      <p:ext uri="{BB962C8B-B14F-4D97-AF65-F5344CB8AC3E}">
        <p14:creationId xmlns:p14="http://schemas.microsoft.com/office/powerpoint/2010/main" val="10787303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755" name="AutoShape 1035"/>
          <p:cNvSpPr>
            <a:spLocks noChangeArrowheads="1"/>
          </p:cNvSpPr>
          <p:nvPr/>
        </p:nvSpPr>
        <p:spPr bwMode="auto">
          <a:xfrm>
            <a:off x="1066800" y="160338"/>
            <a:ext cx="7980363" cy="1143000"/>
          </a:xfrm>
          <a:prstGeom prst="roundRect">
            <a:avLst>
              <a:gd name="adj" fmla="val 16667"/>
            </a:avLst>
          </a:prstGeom>
          <a:solidFill>
            <a:srgbClr val="FFF0C8">
              <a:alpha val="50000"/>
            </a:srgbClr>
          </a:solidFill>
          <a:ln w="38100">
            <a:solidFill>
              <a:srgbClr val="0070C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anchor="ctr" anchorCtr="1"/>
          <a:lstStyle/>
          <a:p>
            <a:pPr marL="457200"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sz="2800" dirty="0">
              <a:solidFill>
                <a:schemeClr val="accent2"/>
              </a:solidFill>
            </a:endParaRPr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222184" y="168969"/>
            <a:ext cx="7239000" cy="1143000"/>
          </a:xfrm>
        </p:spPr>
        <p:txBody>
          <a:bodyPr/>
          <a:lstStyle/>
          <a:p>
            <a:r>
              <a:rPr lang="en-US" sz="2400" b="1" dirty="0">
                <a:solidFill>
                  <a:srgbClr val="00B0F0"/>
                </a:solidFill>
              </a:rPr>
              <a:t>SCOPE AND SIGNIFICANCE OF PERSONAL SELLING AND SALES MANAGEMENT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676400" y="1600201"/>
            <a:ext cx="7010399" cy="3148176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64FF"/>
                </a:solidFill>
                <a:hlinkClick r:id="rId3" action="ppaction://hlinksldjump"/>
              </a:rPr>
              <a:t>Personal Selling</a:t>
            </a:r>
            <a:endParaRPr lang="en-US" dirty="0">
              <a:solidFill>
                <a:srgbClr val="0064FF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0064FF"/>
                </a:solidFill>
                <a:hlinkClick r:id="rId4" action="ppaction://hlinksldjump"/>
              </a:rPr>
              <a:t>Sales Management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Selling Happens Almost Everywhere</a:t>
            </a:r>
          </a:p>
          <a:p>
            <a:pPr marL="457200" lvl="1" indent="0">
              <a:buNone/>
            </a:pPr>
            <a:r>
              <a:rPr lang="ja-JP" altLang="en-US" dirty="0"/>
              <a:t>“</a:t>
            </a:r>
            <a:r>
              <a:rPr lang="en-US" dirty="0"/>
              <a:t>Everyone Lives by Selling Something</a:t>
            </a:r>
            <a:r>
              <a:rPr lang="ja-JP" altLang="en-US" dirty="0"/>
              <a:t>”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20% of CEOs Have</a:t>
            </a:r>
          </a:p>
          <a:p>
            <a:pPr marL="0" indent="0">
              <a:buNone/>
            </a:pPr>
            <a:r>
              <a:rPr lang="en-US" dirty="0"/>
              <a:t>Sales Experience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3696" y="4086924"/>
            <a:ext cx="3387008" cy="2255747"/>
          </a:xfrm>
          <a:prstGeom prst="rect">
            <a:avLst/>
          </a:prstGeom>
        </p:spPr>
      </p:pic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94B00411-031A-46DD-A3BE-F97682D8159C}"/>
              </a:ext>
            </a:extLst>
          </p:cNvPr>
          <p:cNvSpPr txBox="1">
            <a:spLocks/>
          </p:cNvSpPr>
          <p:nvPr/>
        </p:nvSpPr>
        <p:spPr>
          <a:xfrm>
            <a:off x="5486400" y="6705600"/>
            <a:ext cx="3657600" cy="152400"/>
          </a:xfrm>
          <a:prstGeom prst="rect">
            <a:avLst/>
          </a:prstGeom>
        </p:spPr>
        <p:txBody>
          <a:bodyPr wrap="none" lIns="0" tIns="0" rIns="45720" bIns="0"/>
          <a:lstStyle>
            <a:lvl1pPr marL="0" indent="0" algn="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800" baseline="0">
                <a:solidFill>
                  <a:srgbClr val="6A6A6A"/>
                </a:solidFill>
                <a:latin typeface="Calibri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100000"/>
              </a:lnSpc>
              <a:buClrTx/>
              <a:buSzTx/>
              <a:buFontTx/>
            </a:pPr>
            <a:r>
              <a:rPr lang="en-US" b="0" dirty="0"/>
              <a:t>©Radius Images/Getty Images</a:t>
            </a:r>
            <a:endParaRPr lang="en-US" b="0" kern="0" dirty="0"/>
          </a:p>
        </p:txBody>
      </p:sp>
    </p:spTree>
    <p:extLst>
      <p:ext uri="{BB962C8B-B14F-4D97-AF65-F5344CB8AC3E}">
        <p14:creationId xmlns:p14="http://schemas.microsoft.com/office/powerpoint/2010/main" val="1409599796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755" name="AutoShape 1035"/>
          <p:cNvSpPr>
            <a:spLocks noChangeArrowheads="1"/>
          </p:cNvSpPr>
          <p:nvPr/>
        </p:nvSpPr>
        <p:spPr bwMode="auto">
          <a:xfrm>
            <a:off x="990600" y="160338"/>
            <a:ext cx="8056563" cy="1371600"/>
          </a:xfrm>
          <a:prstGeom prst="roundRect">
            <a:avLst>
              <a:gd name="adj" fmla="val 16667"/>
            </a:avLst>
          </a:prstGeom>
          <a:solidFill>
            <a:srgbClr val="FFF0C8">
              <a:alpha val="50000"/>
            </a:srgbClr>
          </a:solidFill>
          <a:ln w="38100">
            <a:solidFill>
              <a:srgbClr val="0070C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anchor="ctr" anchorCtr="1"/>
          <a:lstStyle/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sz="2200" dirty="0">
              <a:solidFill>
                <a:srgbClr val="A50532"/>
              </a:solidFill>
            </a:endParaRP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142999" y="274638"/>
            <a:ext cx="7904163" cy="1143000"/>
          </a:xfrm>
        </p:spPr>
        <p:txBody>
          <a:bodyPr/>
          <a:lstStyle/>
          <a:p>
            <a:r>
              <a:rPr lang="en-US" sz="2200" b="1" dirty="0">
                <a:solidFill>
                  <a:srgbClr val="00B0F0"/>
                </a:solidFill>
              </a:rPr>
              <a:t>THE IMPLEMENTATION PHASE OF</a:t>
            </a:r>
            <a:br>
              <a:rPr lang="en-US" sz="2200" b="1" dirty="0">
                <a:solidFill>
                  <a:srgbClr val="00B0F0"/>
                </a:solidFill>
              </a:rPr>
            </a:br>
            <a:r>
              <a:rPr lang="en-US" sz="2200" b="1" dirty="0">
                <a:solidFill>
                  <a:srgbClr val="00B0F0"/>
                </a:solidFill>
              </a:rPr>
              <a:t>THE STRATEGIC MARKETING PROCESS</a:t>
            </a:r>
            <a:br>
              <a:rPr lang="en-US" sz="2200" b="1" dirty="0">
                <a:solidFill>
                  <a:srgbClr val="00B0F0"/>
                </a:solidFill>
              </a:rPr>
            </a:br>
            <a:r>
              <a:rPr lang="en-US" sz="2200" b="1" dirty="0">
                <a:solidFill>
                  <a:srgbClr val="00B0F0"/>
                </a:solidFill>
              </a:rPr>
              <a:t>IMPROVING MARKETING PROGRAM IMPLEMENTATION </a:t>
            </a:r>
            <a:r>
              <a:rPr lang="en-US" sz="2400" b="1" dirty="0">
                <a:solidFill>
                  <a:srgbClr val="00B0F0"/>
                </a:solidFill>
              </a:rPr>
              <a:t>(3 of 4)</a:t>
            </a:r>
            <a:endParaRPr lang="en-US" sz="2200" b="1" dirty="0">
              <a:solidFill>
                <a:srgbClr val="00B0F0"/>
              </a:solidFill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1929697" y="1752600"/>
            <a:ext cx="6178367" cy="4525963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</a:rPr>
              <a:t>Communicate Goals and the Means to Achieve Them</a:t>
            </a:r>
          </a:p>
          <a:p>
            <a:pPr lvl="1" eaLnBrk="1" hangingPunct="1">
              <a:spcBef>
                <a:spcPct val="0"/>
              </a:spcBef>
              <a:buFont typeface="Times" charset="0"/>
              <a:buChar char="•"/>
            </a:pPr>
            <a:r>
              <a:rPr lang="en-US" sz="2400" dirty="0">
                <a:solidFill>
                  <a:srgbClr val="000000"/>
                </a:solidFill>
              </a:rPr>
              <a:t>Toyota Stresses </a:t>
            </a:r>
            <a:r>
              <a:rPr lang="en-US" sz="2400" i="1" dirty="0">
                <a:solidFill>
                  <a:srgbClr val="000000"/>
                </a:solidFill>
              </a:rPr>
              <a:t>Genchi Genbutsu (“go and see”)</a:t>
            </a:r>
            <a:endParaRPr lang="en-US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</a:rPr>
              <a:t>Have a Responsible Program Champion Willing to Act</a:t>
            </a:r>
          </a:p>
          <a:p>
            <a:pPr marL="0" indent="0">
              <a:buNone/>
            </a:pPr>
            <a:r>
              <a:rPr lang="en-US" dirty="0">
                <a:solidFill>
                  <a:srgbClr val="0064FF"/>
                </a:solidFill>
                <a:hlinkClick r:id="" action="ppaction://noaction"/>
              </a:rPr>
              <a:t>Program Champion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13068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755" name="AutoShape 1035"/>
          <p:cNvSpPr>
            <a:spLocks noChangeArrowheads="1"/>
          </p:cNvSpPr>
          <p:nvPr/>
        </p:nvSpPr>
        <p:spPr bwMode="auto">
          <a:xfrm>
            <a:off x="990600" y="173038"/>
            <a:ext cx="8031163" cy="1371600"/>
          </a:xfrm>
          <a:prstGeom prst="roundRect">
            <a:avLst>
              <a:gd name="adj" fmla="val 16667"/>
            </a:avLst>
          </a:prstGeom>
          <a:solidFill>
            <a:srgbClr val="FFF0C8">
              <a:alpha val="50000"/>
            </a:srgbClr>
          </a:solidFill>
          <a:ln w="38100">
            <a:solidFill>
              <a:srgbClr val="0070C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anchor="ctr" anchorCtr="1"/>
          <a:lstStyle/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sz="2200" dirty="0">
              <a:solidFill>
                <a:srgbClr val="A50532"/>
              </a:solidFill>
            </a:endParaRP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990600" y="274638"/>
            <a:ext cx="8031162" cy="1143000"/>
          </a:xfrm>
        </p:spPr>
        <p:txBody>
          <a:bodyPr/>
          <a:lstStyle/>
          <a:p>
            <a:r>
              <a:rPr lang="en-US" sz="2200" b="1" dirty="0">
                <a:solidFill>
                  <a:srgbClr val="00B0F0"/>
                </a:solidFill>
              </a:rPr>
              <a:t>THE IMPLEMENTATION PHASE OF</a:t>
            </a:r>
            <a:br>
              <a:rPr lang="en-US" sz="2200" b="1" dirty="0">
                <a:solidFill>
                  <a:srgbClr val="00B0F0"/>
                </a:solidFill>
              </a:rPr>
            </a:br>
            <a:r>
              <a:rPr lang="en-US" sz="2200" b="1" dirty="0">
                <a:solidFill>
                  <a:srgbClr val="00B0F0"/>
                </a:solidFill>
              </a:rPr>
              <a:t>THE STRATEGIC MARKETING PROCESS</a:t>
            </a:r>
            <a:br>
              <a:rPr lang="en-US" sz="2200" b="1" dirty="0">
                <a:solidFill>
                  <a:srgbClr val="00B0F0"/>
                </a:solidFill>
              </a:rPr>
            </a:br>
            <a:r>
              <a:rPr lang="en-US" sz="2200" b="1" dirty="0">
                <a:solidFill>
                  <a:srgbClr val="00B0F0"/>
                </a:solidFill>
              </a:rPr>
              <a:t>IMPROVING MARKETING PROGRAM IMPLEMENTATION </a:t>
            </a:r>
            <a:r>
              <a:rPr lang="en-US" sz="2000" b="1" dirty="0">
                <a:solidFill>
                  <a:srgbClr val="00B0F0"/>
                </a:solidFill>
              </a:rPr>
              <a:t>(4 of 4)</a:t>
            </a:r>
            <a:endParaRPr lang="en-US" sz="2200" b="1" dirty="0">
              <a:solidFill>
                <a:srgbClr val="00B0F0"/>
              </a:solidFill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1447800" y="1739899"/>
            <a:ext cx="7010400" cy="2565401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</a:rPr>
              <a:t>Schedule Precise Tasks, Responsibilities, and Deadlines</a:t>
            </a:r>
          </a:p>
          <a:p>
            <a:pPr lvl="1">
              <a:buFont typeface="Arial"/>
              <a:buChar char="•"/>
            </a:pPr>
            <a:r>
              <a:rPr lang="en-US" dirty="0">
                <a:solidFill>
                  <a:srgbClr val="0064FF"/>
                </a:solidFill>
                <a:hlinkClick r:id="" action="ppaction://noaction"/>
              </a:rPr>
              <a:t>Action Item List</a:t>
            </a:r>
            <a:endParaRPr lang="en-US" dirty="0">
              <a:solidFill>
                <a:srgbClr val="0064FF"/>
              </a:solidFill>
              <a:sym typeface="Wingdings 3" charset="0"/>
            </a:endParaRPr>
          </a:p>
          <a:p>
            <a:pPr lvl="1">
              <a:buFont typeface="Arial"/>
              <a:buChar char="•"/>
            </a:pPr>
            <a:r>
              <a:rPr lang="en-US" dirty="0"/>
              <a:t>Program Schedules</a:t>
            </a:r>
            <a:endParaRPr lang="en-US" dirty="0">
              <a:sym typeface="Wingdings 3" charset="0"/>
            </a:endParaRPr>
          </a:p>
          <a:p>
            <a:pPr lvl="1">
              <a:buFont typeface="Arial"/>
              <a:buChar char="•"/>
            </a:pPr>
            <a:r>
              <a:rPr lang="en-US" dirty="0"/>
              <a:t>Gantt Chart</a:t>
            </a:r>
          </a:p>
        </p:txBody>
      </p:sp>
      <p:pic>
        <p:nvPicPr>
          <p:cNvPr id="1454087" name="Picture 7" descr="A table listing three actions or tasks, who is assigned to each, when each is due, and what kind of deliverable is needed for each action or task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97247" y="4305300"/>
            <a:ext cx="7366000" cy="178236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8037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2400" dirty="0">
                <a:solidFill>
                  <a:srgbClr val="7493E2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FIGURE 22-8  </a:t>
            </a:r>
            <a:r>
              <a:rPr lang="en-US" sz="2400" dirty="0"/>
              <a:t>The marketing dashboard for the distribution channels for General Mills’ Warm Delights Minis</a:t>
            </a:r>
          </a:p>
        </p:txBody>
      </p:sp>
      <p:pic>
        <p:nvPicPr>
          <p:cNvPr id="3" name="Picture 2" descr="Figure 22-8 shows a marketing dashboard for December 2015 listing four graphs of data.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5440" y="1278420"/>
            <a:ext cx="5983760" cy="5018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9063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2400" b="1" dirty="0">
                <a:solidFill>
                  <a:srgbClr val="7493E2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FIGURE 22-2 </a:t>
            </a:r>
            <a:r>
              <a:rPr lang="en-US" sz="2400" b="1" dirty="0"/>
              <a:t> The actions in the strategic marketing process are supported and directed by detailed reports, studies, and memos </a:t>
            </a:r>
          </a:p>
        </p:txBody>
      </p:sp>
      <p:pic>
        <p:nvPicPr>
          <p:cNvPr id="2" name="Picture 1" descr="A graphic summarizing the three phases of the strategic marketing process. &#10;Planning phase. Step 1 Situation (SWOT) analysis. Actions: identify industry trends, analyze competitors, assess own organization, and research customers. Information: trends for industry and competitors, and project future sales, expenses, and profits.&#10;Step 2 market-product focus and goal setting. Actions: set market and product goals, select target markets, find points of difference, and position the product. Information: market potential studies, market-product grids, with targets, and studies to create perceptual maps and positioning statements.&#10;Step 3 marketing program. Actions: develop the program's marketing mix and develop the budget by estimating revenues, expenses, and profits. Information: marketing mix (4 Ps) actions and detailed plans to execute the marketing program.&#10;Plans move into the implementation phase. Actions: obtain resources, design marketing organization, develop schedules, and execute marketing program. Information: a time-based agenda and an action item list to conduct a meeting, organizational charts, and marketing research.&#10;Results move into the evaluation stage. Actions: Compare results with plans to identify deviations. Exploit positive deviations; correct negative ones. Information: tracking reports to measure results and action memos to correct problems and exploit opportunities.&#10;Note that corrective actions can be taken during each phase of the strategic marketing process.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676400"/>
            <a:ext cx="770890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4023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BFB59-7301-084C-80E3-E88DC98F7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Announcements……Last Day of Class on Wednesday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6CFE3F-BA8F-E147-9E78-3464853378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990600"/>
            <a:ext cx="7543800" cy="4983163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sz="2000" dirty="0"/>
              <a:t>5-minute presentation of your Group Business Plan on </a:t>
            </a:r>
            <a:r>
              <a:rPr lang="en-US" sz="2000" b="1" dirty="0"/>
              <a:t>Wednesday in class</a:t>
            </a:r>
            <a:r>
              <a:rPr lang="en-US" sz="2000" dirty="0"/>
              <a:t> (maximum five slides, </a:t>
            </a:r>
            <a:r>
              <a:rPr lang="en-US" sz="2000" b="1" dirty="0"/>
              <a:t>rehearse timing!)</a:t>
            </a:r>
          </a:p>
          <a:p>
            <a:pPr lvl="1"/>
            <a:r>
              <a:rPr lang="en-US" sz="2000" b="1" dirty="0"/>
              <a:t>Dress for Success!!!</a:t>
            </a:r>
          </a:p>
          <a:p>
            <a:pPr lvl="1"/>
            <a:r>
              <a:rPr lang="en-US" sz="2000" b="1" dirty="0"/>
              <a:t>Please send presentation slides to Alli by no later than 5:00 p.m. on Tuesday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b="1" dirty="0"/>
              <a:t>Group Leaders- </a:t>
            </a:r>
          </a:p>
          <a:p>
            <a:pPr marL="857250" lvl="1" indent="-457200">
              <a:buFont typeface="+mj-lt"/>
              <a:buAutoNum type="alphaLcParenR"/>
            </a:pPr>
            <a:r>
              <a:rPr lang="en-US" sz="1800" b="1" dirty="0"/>
              <a:t>Submit entire Final PowerPoint deck (12-15 slides) via Canvas – Due 11:00 a.m. Wednesday, March 11</a:t>
            </a:r>
          </a:p>
          <a:p>
            <a:pPr marL="857250" lvl="1" indent="-457200">
              <a:buFont typeface="+mj-lt"/>
              <a:buAutoNum type="alphaLcParenR"/>
            </a:pPr>
            <a:r>
              <a:rPr lang="en-US" sz="1800" b="1" dirty="0"/>
              <a:t>Submit Executive Summary </a:t>
            </a:r>
            <a:r>
              <a:rPr lang="en-US" sz="1800" dirty="0"/>
              <a:t>“one pager” by no later than </a:t>
            </a:r>
            <a:r>
              <a:rPr lang="en-US" sz="1800" b="1" dirty="0"/>
              <a:t>11:30 a.m. on Monday, March 16</a:t>
            </a:r>
            <a:r>
              <a:rPr lang="en-US" sz="1800" b="1" baseline="30000" dirty="0"/>
              <a:t>th</a:t>
            </a:r>
            <a:r>
              <a:rPr lang="en-US" sz="1800" b="1" dirty="0"/>
              <a:t>. Email to Professor De Mill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b="1" dirty="0"/>
              <a:t>Team Members – </a:t>
            </a:r>
          </a:p>
          <a:p>
            <a:pPr marL="857250" lvl="1" indent="-457200">
              <a:buFont typeface="+mj-lt"/>
              <a:buAutoNum type="alphaLcParenR"/>
            </a:pPr>
            <a:r>
              <a:rPr lang="en-US" sz="1800" dirty="0"/>
              <a:t>submit your 2-3 page ds </a:t>
            </a:r>
            <a:r>
              <a:rPr lang="en-US" sz="1800" b="1" dirty="0"/>
              <a:t>Business Plan Section Brief </a:t>
            </a:r>
            <a:r>
              <a:rPr lang="en-US" sz="1800" dirty="0"/>
              <a:t>of your section/sections (e.g. Competition, SWOT) via Canvas. ( </a:t>
            </a:r>
            <a:r>
              <a:rPr lang="en-US" sz="1800" b="1" dirty="0"/>
              <a:t>don’t</a:t>
            </a:r>
            <a:r>
              <a:rPr lang="en-US" sz="1800" dirty="0"/>
              <a:t> need to </a:t>
            </a:r>
            <a:r>
              <a:rPr lang="en-US" sz="1800" b="1" dirty="0"/>
              <a:t>submit your slides</a:t>
            </a:r>
            <a:r>
              <a:rPr lang="en-US" sz="1800" dirty="0"/>
              <a:t>) </a:t>
            </a:r>
            <a:r>
              <a:rPr lang="en-US" sz="1800" b="1" dirty="0"/>
              <a:t>submitted by 11:00 a.m. Wednesday, March 11</a:t>
            </a:r>
            <a:r>
              <a:rPr lang="en-US" sz="1800" b="1" baseline="30000" dirty="0"/>
              <a:t>th</a:t>
            </a:r>
            <a:endParaRPr lang="en-US" sz="1800" b="1" dirty="0"/>
          </a:p>
          <a:p>
            <a:pPr marL="457200" indent="-457200">
              <a:buFont typeface="+mj-lt"/>
              <a:buAutoNum type="arabicPeriod"/>
            </a:pPr>
            <a:r>
              <a:rPr lang="en-US" sz="2000" b="1" dirty="0"/>
              <a:t>Quick Final Exam Review in class on Wednesday!</a:t>
            </a:r>
          </a:p>
        </p:txBody>
      </p:sp>
    </p:spTree>
    <p:extLst>
      <p:ext uri="{BB962C8B-B14F-4D97-AF65-F5344CB8AC3E}">
        <p14:creationId xmlns:p14="http://schemas.microsoft.com/office/powerpoint/2010/main" val="20255316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524000" y="685800"/>
            <a:ext cx="7848600" cy="2057400"/>
          </a:xfrm>
        </p:spPr>
        <p:txBody>
          <a:bodyPr/>
          <a:lstStyle/>
          <a:p>
            <a:pPr eaLnBrk="1" hangingPunct="1">
              <a:defRPr/>
            </a:pPr>
            <a:r>
              <a:rPr lang="en-US" sz="3600" dirty="0">
                <a:latin typeface="+mj-lt"/>
                <a:cs typeface="Calibri" charset="0"/>
              </a:rPr>
              <a:t>The Rady School of Management</a:t>
            </a:r>
            <a:br>
              <a:rPr lang="en-US" sz="3600" dirty="0">
                <a:latin typeface="+mj-lt"/>
                <a:cs typeface="Calibri" charset="0"/>
              </a:rPr>
            </a:br>
            <a:endParaRPr lang="en-US" sz="3200" b="0" dirty="0">
              <a:latin typeface="+mj-lt"/>
              <a:cs typeface="Calibri" charset="0"/>
            </a:endParaRP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971800" y="2590800"/>
            <a:ext cx="5181600" cy="1371600"/>
          </a:xfrm>
        </p:spPr>
        <p:txBody>
          <a:bodyPr/>
          <a:lstStyle/>
          <a:p>
            <a:pPr eaLnBrk="1" hangingPunct="1">
              <a:defRPr/>
            </a:pPr>
            <a:r>
              <a:rPr lang="en-US" sz="1800" b="1" dirty="0">
                <a:latin typeface="+mn-lt"/>
                <a:cs typeface="Calibri" charset="0"/>
              </a:rPr>
              <a:t>MGT 103 </a:t>
            </a:r>
          </a:p>
          <a:p>
            <a:pPr eaLnBrk="1" hangingPunct="1">
              <a:defRPr/>
            </a:pPr>
            <a:r>
              <a:rPr lang="en-US" sz="1800" b="1" dirty="0">
                <a:latin typeface="+mn-lt"/>
                <a:cs typeface="Calibri" charset="0"/>
              </a:rPr>
              <a:t>Lecture #16</a:t>
            </a:r>
          </a:p>
          <a:p>
            <a:pPr eaLnBrk="1" hangingPunct="1">
              <a:defRPr/>
            </a:pPr>
            <a:r>
              <a:rPr lang="en-US" sz="1800" b="1" dirty="0">
                <a:latin typeface="+mn-lt"/>
                <a:cs typeface="Calibri" charset="0"/>
              </a:rPr>
              <a:t>Personal Selling</a:t>
            </a:r>
          </a:p>
          <a:p>
            <a:pPr eaLnBrk="1" hangingPunct="1">
              <a:defRPr/>
            </a:pPr>
            <a:r>
              <a:rPr lang="en-US" sz="1800" b="1" dirty="0">
                <a:latin typeface="+mn-lt"/>
                <a:cs typeface="Calibri" charset="0"/>
              </a:rPr>
              <a:t>Putting it all Together</a:t>
            </a:r>
          </a:p>
          <a:p>
            <a:pPr eaLnBrk="1" hangingPunct="1">
              <a:defRPr/>
            </a:pPr>
            <a:r>
              <a:rPr lang="en-US" sz="1800" b="1" dirty="0">
                <a:latin typeface="+mn-lt"/>
                <a:cs typeface="Calibri" charset="0"/>
              </a:rPr>
              <a:t>March 9, 2020</a:t>
            </a:r>
          </a:p>
        </p:txBody>
      </p:sp>
    </p:spTree>
    <p:extLst>
      <p:ext uri="{BB962C8B-B14F-4D97-AF65-F5344CB8AC3E}">
        <p14:creationId xmlns:p14="http://schemas.microsoft.com/office/powerpoint/2010/main" val="24817429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755" name="AutoShape 1035"/>
          <p:cNvSpPr>
            <a:spLocks noChangeArrowheads="1"/>
          </p:cNvSpPr>
          <p:nvPr/>
        </p:nvSpPr>
        <p:spPr bwMode="auto">
          <a:xfrm>
            <a:off x="1153318" y="246015"/>
            <a:ext cx="7827963" cy="1143000"/>
          </a:xfrm>
          <a:prstGeom prst="roundRect">
            <a:avLst>
              <a:gd name="adj" fmla="val 16667"/>
            </a:avLst>
          </a:prstGeom>
          <a:solidFill>
            <a:srgbClr val="FFF0C8">
              <a:alpha val="50000"/>
            </a:srgbClr>
          </a:solidFill>
          <a:ln w="38100">
            <a:solidFill>
              <a:srgbClr val="0070C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anchor="ctr" anchorCtr="1"/>
          <a:lstStyle/>
          <a:p>
            <a:pPr marL="457200"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sz="2800" dirty="0">
              <a:solidFill>
                <a:schemeClr val="accent2"/>
              </a:solidFill>
            </a:endParaRPr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447800" y="274638"/>
            <a:ext cx="7239000" cy="1143000"/>
          </a:xfrm>
        </p:spPr>
        <p:txBody>
          <a:bodyPr/>
          <a:lstStyle/>
          <a:p>
            <a:r>
              <a:rPr lang="en-US" sz="2400" b="1" dirty="0">
                <a:solidFill>
                  <a:srgbClr val="00B0F0"/>
                </a:solidFill>
              </a:rPr>
              <a:t>PERSONAL SELLING IN MARKETING AND ENTREPRENEURSHIP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447799" y="1471369"/>
            <a:ext cx="6614751" cy="3148176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</a:rPr>
              <a:t>Personal Selling Roles: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Salespeople Are Critical Link Between Firm and Customers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Salespeople ARE the Company in a Consumer’s Eyes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Personal Selling May Play a Dominant Role in Firm’s Marketing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Selling Business Concept to Investors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AF75C18B-256E-4257-B9B4-778A114ED9A8}"/>
              </a:ext>
            </a:extLst>
          </p:cNvPr>
          <p:cNvSpPr txBox="1">
            <a:spLocks/>
          </p:cNvSpPr>
          <p:nvPr/>
        </p:nvSpPr>
        <p:spPr>
          <a:xfrm>
            <a:off x="5867400" y="5574699"/>
            <a:ext cx="2417175" cy="234946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5000"/>
              </a:lnSpc>
              <a:spcBef>
                <a:spcPct val="30000"/>
              </a:spcBef>
              <a:buClrTx/>
              <a:buSzTx/>
            </a:pPr>
            <a:r>
              <a:rPr lang="en-US" sz="1800" dirty="0"/>
              <a:t>Cambridge</a:t>
            </a:r>
            <a:br>
              <a:rPr lang="en-US" sz="1800" dirty="0"/>
            </a:br>
            <a:r>
              <a:rPr lang="en-US" sz="1800" dirty="0"/>
              <a:t>Sales</a:t>
            </a:r>
          </a:p>
          <a:p>
            <a:pPr fontAlgn="auto">
              <a:spcAft>
                <a:spcPts val="0"/>
              </a:spcAft>
            </a:pPr>
            <a:endParaRPr lang="en-US" dirty="0"/>
          </a:p>
        </p:txBody>
      </p:sp>
      <p:pic>
        <p:nvPicPr>
          <p:cNvPr id="11" name="Picture 6" descr="Click for Cambridge Sales video.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5193699"/>
            <a:ext cx="798512" cy="762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2179576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755" name="AutoShape 1035"/>
          <p:cNvSpPr>
            <a:spLocks noChangeArrowheads="1"/>
          </p:cNvSpPr>
          <p:nvPr/>
        </p:nvSpPr>
        <p:spPr bwMode="auto">
          <a:xfrm>
            <a:off x="1143000" y="160338"/>
            <a:ext cx="7904163" cy="1371600"/>
          </a:xfrm>
          <a:prstGeom prst="roundRect">
            <a:avLst>
              <a:gd name="adj" fmla="val 16667"/>
            </a:avLst>
          </a:prstGeom>
          <a:solidFill>
            <a:srgbClr val="FFF0C8">
              <a:alpha val="50000"/>
            </a:srgbClr>
          </a:solidFill>
          <a:ln w="38100">
            <a:solidFill>
              <a:srgbClr val="0070C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anchor="ctr" anchorCtr="1"/>
          <a:lstStyle/>
          <a:p>
            <a:pPr marL="457200"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sz="2200" dirty="0">
              <a:solidFill>
                <a:srgbClr val="A50532"/>
              </a:solidFill>
            </a:endParaRP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66800" y="274638"/>
            <a:ext cx="7620000" cy="1143000"/>
          </a:xfrm>
        </p:spPr>
        <p:txBody>
          <a:bodyPr/>
          <a:lstStyle/>
          <a:p>
            <a:pPr marL="457200"/>
            <a:r>
              <a:rPr lang="en-US" sz="2400" b="1" dirty="0">
                <a:solidFill>
                  <a:srgbClr val="00B0F0"/>
                </a:solidFill>
              </a:rPr>
              <a:t>SCOPE AND SIGNIFICANCE OF PERSONAL SELLING AND SALES MANAGEMENT</a:t>
            </a:r>
            <a:br>
              <a:rPr lang="en-US" sz="2400" b="1" dirty="0">
                <a:solidFill>
                  <a:srgbClr val="00B0F0"/>
                </a:solidFill>
              </a:rPr>
            </a:br>
            <a:r>
              <a:rPr lang="en-US" sz="2000" b="1" dirty="0">
                <a:solidFill>
                  <a:srgbClr val="00B0F0"/>
                </a:solidFill>
              </a:rPr>
              <a:t>CREATING CUSTOMER SOLUTIONS AND VALUE </a:t>
            </a:r>
            <a:r>
              <a:rPr lang="en-US" sz="1800" b="1" dirty="0">
                <a:solidFill>
                  <a:srgbClr val="00B0F0"/>
                </a:solidFill>
              </a:rPr>
              <a:t>(1 of 2)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1620583" y="1905000"/>
            <a:ext cx="6512434" cy="422501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Salespeople: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Identify Creative Solutions to Customer Problems</a:t>
            </a:r>
            <a:endParaRPr lang="en-US" dirty="0">
              <a:sym typeface="Wingdings 3" charset="0"/>
            </a:endParaRP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Ease the Customer Buying Process</a:t>
            </a:r>
            <a:endParaRPr lang="en-US" dirty="0">
              <a:sym typeface="Wingdings 3" charset="0"/>
            </a:endParaRP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Make the After-the-Sale Follow-Up</a:t>
            </a:r>
          </a:p>
        </p:txBody>
      </p:sp>
    </p:spTree>
    <p:extLst>
      <p:ext uri="{BB962C8B-B14F-4D97-AF65-F5344CB8AC3E}">
        <p14:creationId xmlns:p14="http://schemas.microsoft.com/office/powerpoint/2010/main" val="1514253607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554" name="AutoShape 10"/>
          <p:cNvSpPr>
            <a:spLocks noChangeArrowheads="1"/>
          </p:cNvSpPr>
          <p:nvPr/>
        </p:nvSpPr>
        <p:spPr bwMode="auto">
          <a:xfrm>
            <a:off x="1066800" y="160338"/>
            <a:ext cx="7980363" cy="1371600"/>
          </a:xfrm>
          <a:prstGeom prst="roundRect">
            <a:avLst>
              <a:gd name="adj" fmla="val 16667"/>
            </a:avLst>
          </a:prstGeom>
          <a:solidFill>
            <a:srgbClr val="FFF0C8">
              <a:alpha val="50000"/>
            </a:srgbClr>
          </a:solidFill>
          <a:ln w="38100">
            <a:solidFill>
              <a:srgbClr val="0070C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anchor="ctr" anchorCtr="1"/>
          <a:lstStyle/>
          <a:p>
            <a:pPr marL="228600" algn="ctr" eaLnBrk="1" hangingPunct="1">
              <a:lnSpc>
                <a:spcPct val="85000"/>
              </a:lnSpc>
              <a:spcBef>
                <a:spcPct val="30000"/>
              </a:spcBef>
              <a:buClrTx/>
              <a:buSzTx/>
              <a:buFontTx/>
              <a:buNone/>
            </a:pPr>
            <a:endParaRPr lang="en-US" sz="2400" dirty="0">
              <a:solidFill>
                <a:srgbClr val="A50532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219200" y="274638"/>
            <a:ext cx="7467600" cy="1143000"/>
          </a:xfrm>
        </p:spPr>
        <p:txBody>
          <a:bodyPr/>
          <a:lstStyle/>
          <a:p>
            <a:r>
              <a:rPr lang="en-US" sz="2400" b="1" dirty="0">
                <a:solidFill>
                  <a:srgbClr val="AA785A"/>
                </a:solidFill>
              </a:rPr>
              <a:t>MARKETING MATTERS</a:t>
            </a:r>
            <a:br>
              <a:rPr lang="en-US" sz="2400" b="1" dirty="0">
                <a:solidFill>
                  <a:srgbClr val="AA785A"/>
                </a:solidFill>
              </a:rPr>
            </a:br>
            <a:r>
              <a:rPr lang="en-US" sz="2400" b="1" dirty="0">
                <a:solidFill>
                  <a:srgbClr val="AA785A"/>
                </a:solidFill>
              </a:rPr>
              <a:t> </a:t>
            </a:r>
            <a:r>
              <a:rPr lang="en-US" sz="2400" b="1" dirty="0">
                <a:solidFill>
                  <a:srgbClr val="00B0F0"/>
                </a:solidFill>
              </a:rPr>
              <a:t>Science and Selling: Is Customer Value Creation</a:t>
            </a:r>
            <a:br>
              <a:rPr lang="en-US" sz="2400" b="1" dirty="0">
                <a:solidFill>
                  <a:srgbClr val="00B0F0"/>
                </a:solidFill>
              </a:rPr>
            </a:br>
            <a:r>
              <a:rPr lang="en-US" sz="2400" b="1" dirty="0">
                <a:solidFill>
                  <a:srgbClr val="00B0F0"/>
                </a:solidFill>
              </a:rPr>
              <a:t> in Your Genes?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3886200" y="2020089"/>
            <a:ext cx="4864100" cy="4195763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Genetic Markers Indicate Predisposition or Willingness to Interact with Customers.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Sales Orientation: Sell as Much as Possible.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Customer Orientation: Align Problems with Solutions for Customers.</a:t>
            </a:r>
          </a:p>
        </p:txBody>
      </p:sp>
      <p:pic>
        <p:nvPicPr>
          <p:cNvPr id="1086477" name="Picture 1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51240" y="2015649"/>
            <a:ext cx="2826647" cy="420624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091AB87-0C7C-4714-A4AB-8CAE2980469B}"/>
              </a:ext>
            </a:extLst>
          </p:cNvPr>
          <p:cNvSpPr txBox="1">
            <a:spLocks/>
          </p:cNvSpPr>
          <p:nvPr/>
        </p:nvSpPr>
        <p:spPr>
          <a:xfrm>
            <a:off x="5486400" y="6705600"/>
            <a:ext cx="3657600" cy="152400"/>
          </a:xfrm>
          <a:prstGeom prst="rect">
            <a:avLst/>
          </a:prstGeom>
        </p:spPr>
        <p:txBody>
          <a:bodyPr wrap="none" lIns="0" tIns="0" rIns="45720" bIns="0"/>
          <a:lstStyle>
            <a:lvl1pPr marL="0" indent="0" algn="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800" baseline="0">
                <a:solidFill>
                  <a:srgbClr val="6A6A6A"/>
                </a:solidFill>
                <a:latin typeface="Calibri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100000"/>
              </a:lnSpc>
              <a:buClrTx/>
              <a:buSzTx/>
              <a:buFontTx/>
            </a:pPr>
            <a:r>
              <a:rPr lang="en-US" b="0" dirty="0"/>
              <a:t>©Dimitri Otis/Photographer's Choice/Getty Images</a:t>
            </a:r>
            <a:endParaRPr lang="en-US" b="0" kern="0" dirty="0"/>
          </a:p>
        </p:txBody>
      </p:sp>
    </p:spTree>
    <p:extLst>
      <p:ext uri="{BB962C8B-B14F-4D97-AF65-F5344CB8AC3E}">
        <p14:creationId xmlns:p14="http://schemas.microsoft.com/office/powerpoint/2010/main" val="2672113777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755" name="AutoShape 1035"/>
          <p:cNvSpPr>
            <a:spLocks noChangeArrowheads="1"/>
          </p:cNvSpPr>
          <p:nvPr/>
        </p:nvSpPr>
        <p:spPr bwMode="auto">
          <a:xfrm>
            <a:off x="990600" y="274637"/>
            <a:ext cx="7980363" cy="914400"/>
          </a:xfrm>
          <a:prstGeom prst="roundRect">
            <a:avLst>
              <a:gd name="adj" fmla="val 16667"/>
            </a:avLst>
          </a:prstGeom>
          <a:solidFill>
            <a:srgbClr val="FFF0C8">
              <a:alpha val="50000"/>
            </a:srgbClr>
          </a:solidFill>
          <a:ln w="38100">
            <a:solidFill>
              <a:srgbClr val="0070C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anchor="ctr" anchorCtr="1"/>
          <a:lstStyle/>
          <a:p>
            <a:pPr marL="457200"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sz="2200" dirty="0">
              <a:solidFill>
                <a:srgbClr val="A50532"/>
              </a:solidFill>
            </a:endParaRP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1066800" y="174193"/>
            <a:ext cx="7620000" cy="1143000"/>
          </a:xfrm>
        </p:spPr>
        <p:txBody>
          <a:bodyPr/>
          <a:lstStyle/>
          <a:p>
            <a:r>
              <a:rPr lang="en-US" sz="2400" b="1" dirty="0">
                <a:solidFill>
                  <a:srgbClr val="00B0F0"/>
                </a:solidFill>
              </a:rPr>
              <a:t>THE MANY FORMS OF PERSONAL SELLING</a:t>
            </a:r>
            <a:br>
              <a:rPr lang="en-US" sz="2400" b="1" dirty="0">
                <a:solidFill>
                  <a:srgbClr val="00B0F0"/>
                </a:solidFill>
              </a:rPr>
            </a:br>
            <a:r>
              <a:rPr lang="en-US" sz="2400" b="1" dirty="0">
                <a:solidFill>
                  <a:srgbClr val="00B0F0"/>
                </a:solidFill>
              </a:rPr>
              <a:t>ORDER TAKING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>
          <a:xfrm>
            <a:off x="1371600" y="1600200"/>
            <a:ext cx="7315200" cy="4525963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64FF"/>
                </a:solidFill>
                <a:hlinkClick r:id="" action="ppaction://noaction"/>
              </a:rPr>
              <a:t>Order-Taker</a:t>
            </a:r>
            <a:r>
              <a:rPr lang="en-US" dirty="0">
                <a:solidFill>
                  <a:srgbClr val="0064FF"/>
                </a:solidFill>
              </a:rPr>
              <a:t>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“Farmer”</a:t>
            </a:r>
          </a:p>
          <a:p>
            <a:pPr lvl="1">
              <a:buFont typeface="Arial"/>
              <a:buChar char="•"/>
            </a:pPr>
            <a:r>
              <a:rPr lang="en-US" dirty="0"/>
              <a:t>Visit Customers and Replenish Inventory</a:t>
            </a:r>
          </a:p>
          <a:p>
            <a:pPr lvl="1">
              <a:buFont typeface="Arial"/>
              <a:buChar char="•"/>
            </a:pPr>
            <a:r>
              <a:rPr lang="en-US" dirty="0"/>
              <a:t>Outside Order Takers</a:t>
            </a:r>
            <a:endParaRPr lang="en-US" dirty="0">
              <a:sym typeface="Wingdings 3" charset="0"/>
            </a:endParaRPr>
          </a:p>
          <a:p>
            <a:pPr marL="0" indent="0">
              <a:buNone/>
            </a:pPr>
            <a:endParaRPr lang="en-US" dirty="0">
              <a:sym typeface="Wingdings 3" charset="0"/>
            </a:endParaRPr>
          </a:p>
          <a:p>
            <a:pPr marL="0" indent="0">
              <a:buNone/>
            </a:pPr>
            <a:r>
              <a:rPr lang="en-US" dirty="0"/>
              <a:t>Inside Order Takers</a:t>
            </a:r>
            <a:endParaRPr lang="en-US" dirty="0">
              <a:sym typeface="Wingdings 3" charset="0"/>
            </a:endParaRPr>
          </a:p>
          <a:p>
            <a:pPr lvl="2"/>
            <a:r>
              <a:rPr lang="en-US" dirty="0"/>
              <a:t>Order Clerks</a:t>
            </a:r>
          </a:p>
          <a:p>
            <a:pPr lvl="2"/>
            <a:r>
              <a:rPr lang="en-US" dirty="0"/>
              <a:t>Sales Clerks</a:t>
            </a:r>
          </a:p>
          <a:p>
            <a:pPr lvl="2"/>
            <a:r>
              <a:rPr lang="en-US" dirty="0"/>
              <a:t>Inbound Telemarketing</a:t>
            </a:r>
          </a:p>
          <a:p>
            <a:pPr lvl="2"/>
            <a:r>
              <a:rPr lang="en-US" dirty="0"/>
              <a:t>Represent Products with Few Options</a:t>
            </a:r>
          </a:p>
        </p:txBody>
      </p:sp>
    </p:spTree>
    <p:extLst>
      <p:ext uri="{BB962C8B-B14F-4D97-AF65-F5344CB8AC3E}">
        <p14:creationId xmlns:p14="http://schemas.microsoft.com/office/powerpoint/2010/main" val="690424440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755" name="AutoShape 1035"/>
          <p:cNvSpPr>
            <a:spLocks noChangeArrowheads="1"/>
          </p:cNvSpPr>
          <p:nvPr/>
        </p:nvSpPr>
        <p:spPr bwMode="auto">
          <a:xfrm>
            <a:off x="962818" y="388938"/>
            <a:ext cx="8056563" cy="914400"/>
          </a:xfrm>
          <a:prstGeom prst="roundRect">
            <a:avLst>
              <a:gd name="adj" fmla="val 16667"/>
            </a:avLst>
          </a:prstGeom>
          <a:solidFill>
            <a:srgbClr val="FFF0C8">
              <a:alpha val="50000"/>
            </a:srgbClr>
          </a:solidFill>
          <a:ln w="38100">
            <a:solidFill>
              <a:srgbClr val="0070C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anchor="ctr" anchorCtr="1"/>
          <a:lstStyle/>
          <a:p>
            <a:pPr marL="457200"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sz="2200" dirty="0">
              <a:solidFill>
                <a:srgbClr val="A50532"/>
              </a:solidFill>
            </a:endParaRP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990600" y="274638"/>
            <a:ext cx="7696200" cy="1143000"/>
          </a:xfrm>
        </p:spPr>
        <p:txBody>
          <a:bodyPr/>
          <a:lstStyle/>
          <a:p>
            <a:r>
              <a:rPr lang="en-US" sz="2400" b="1" dirty="0">
                <a:solidFill>
                  <a:srgbClr val="00B0F0"/>
                </a:solidFill>
              </a:rPr>
              <a:t>THE MANY FORMS OF PERSONAL SELLING</a:t>
            </a:r>
            <a:br>
              <a:rPr lang="en-US" sz="2400" b="1" dirty="0">
                <a:solidFill>
                  <a:srgbClr val="00B0F0"/>
                </a:solidFill>
              </a:rPr>
            </a:br>
            <a:r>
              <a:rPr lang="en-US" sz="2400" b="1" dirty="0">
                <a:solidFill>
                  <a:srgbClr val="00B0F0"/>
                </a:solidFill>
              </a:rPr>
              <a:t>ORDER GETTING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1295400" y="1600200"/>
            <a:ext cx="7391400" cy="4525963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64FF"/>
                </a:solidFill>
                <a:hlinkClick r:id="" action="ppaction://noaction"/>
              </a:rPr>
              <a:t>Order Getter</a:t>
            </a:r>
            <a:r>
              <a:rPr lang="en-US" dirty="0">
                <a:solidFill>
                  <a:srgbClr val="0064FF"/>
                </a:solidFill>
              </a:rPr>
              <a:t> 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“Hunter”</a:t>
            </a:r>
          </a:p>
          <a:p>
            <a:pPr lvl="1">
              <a:buFont typeface="Arial"/>
              <a:buChar char="•"/>
            </a:pPr>
            <a:r>
              <a:rPr lang="en-US" dirty="0"/>
              <a:t>Identify Prospective Customers</a:t>
            </a:r>
          </a:p>
          <a:p>
            <a:pPr lvl="1">
              <a:buFont typeface="Arial"/>
              <a:buChar char="•"/>
            </a:pPr>
            <a:r>
              <a:rPr lang="en-US" dirty="0"/>
              <a:t>Provide Customers with Information</a:t>
            </a:r>
          </a:p>
          <a:p>
            <a:pPr lvl="1">
              <a:buFont typeface="Arial"/>
              <a:buChar char="•"/>
            </a:pPr>
            <a:r>
              <a:rPr lang="en-US" dirty="0"/>
              <a:t>Persuades Customers to Buy</a:t>
            </a:r>
          </a:p>
          <a:p>
            <a:pPr lvl="1">
              <a:buFont typeface="Arial"/>
              <a:buChar char="•"/>
            </a:pPr>
            <a:r>
              <a:rPr lang="en-US" dirty="0"/>
              <a:t>Closes Sales</a:t>
            </a:r>
          </a:p>
          <a:p>
            <a:pPr lvl="1">
              <a:buFont typeface="Arial"/>
              <a:buChar char="•"/>
            </a:pPr>
            <a:r>
              <a:rPr lang="en-US" dirty="0"/>
              <a:t>Follow-up on Customer’s Use of Product</a:t>
            </a:r>
          </a:p>
          <a:p>
            <a:pPr lvl="1">
              <a:buFont typeface="Arial"/>
              <a:buChar char="•"/>
            </a:pPr>
            <a:r>
              <a:rPr lang="en-US" dirty="0"/>
              <a:t>Outside Order Getters </a:t>
            </a:r>
            <a:endParaRPr lang="en-US" dirty="0">
              <a:sym typeface="Wingdings 3" charset="0"/>
            </a:endParaRPr>
          </a:p>
          <a:p>
            <a:pPr lvl="1">
              <a:buFont typeface="Arial"/>
              <a:buChar char="•"/>
            </a:pPr>
            <a:r>
              <a:rPr lang="en-US" dirty="0"/>
              <a:t>Inside Order Getters</a:t>
            </a:r>
            <a:endParaRPr lang="en-US" dirty="0">
              <a:sym typeface="Wingdings 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9959625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755" name="AutoShape 1035"/>
          <p:cNvSpPr>
            <a:spLocks noChangeArrowheads="1"/>
          </p:cNvSpPr>
          <p:nvPr/>
        </p:nvSpPr>
        <p:spPr bwMode="auto">
          <a:xfrm>
            <a:off x="1000918" y="208097"/>
            <a:ext cx="7980363" cy="914400"/>
          </a:xfrm>
          <a:prstGeom prst="roundRect">
            <a:avLst>
              <a:gd name="adj" fmla="val 16667"/>
            </a:avLst>
          </a:prstGeom>
          <a:solidFill>
            <a:srgbClr val="FFF0C8">
              <a:alpha val="50000"/>
            </a:srgbClr>
          </a:solidFill>
          <a:ln w="38100">
            <a:solidFill>
              <a:srgbClr val="0070C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anchor="ctr" anchorCtr="1"/>
          <a:lstStyle/>
          <a:p>
            <a:pPr marL="457200"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sz="2200" dirty="0">
              <a:solidFill>
                <a:srgbClr val="A50532"/>
              </a:solidFill>
            </a:endParaRP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143000" y="93797"/>
            <a:ext cx="8229600" cy="1143000"/>
          </a:xfrm>
        </p:spPr>
        <p:txBody>
          <a:bodyPr/>
          <a:lstStyle/>
          <a:p>
            <a:r>
              <a:rPr lang="en-US" sz="2400" b="1" dirty="0">
                <a:solidFill>
                  <a:srgbClr val="00B0F0"/>
                </a:solidFill>
              </a:rPr>
              <a:t>THE MANY FORMS OF PERSONAL SELLING</a:t>
            </a:r>
            <a:br>
              <a:rPr lang="en-US" sz="2400" b="1" dirty="0">
                <a:solidFill>
                  <a:srgbClr val="00B0F0"/>
                </a:solidFill>
              </a:rPr>
            </a:br>
            <a:r>
              <a:rPr lang="en-US" sz="2400" b="1" dirty="0">
                <a:solidFill>
                  <a:srgbClr val="00B0F0"/>
                </a:solidFill>
              </a:rPr>
              <a:t>CUSTOMER SALES SUPPORT PERSONNEL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1295400" y="1398856"/>
            <a:ext cx="7391400" cy="4525963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/>
              <a:t>Missionary Salespeople</a:t>
            </a:r>
          </a:p>
          <a:p>
            <a:pPr lvl="1">
              <a:buFont typeface="Arial"/>
              <a:buChar char="•"/>
            </a:pPr>
            <a:r>
              <a:rPr lang="en-US" dirty="0"/>
              <a:t>Introduce New Products</a:t>
            </a:r>
          </a:p>
          <a:p>
            <a:pPr marL="0" indent="0">
              <a:buNone/>
            </a:pPr>
            <a:r>
              <a:rPr lang="en-US" sz="2800" dirty="0"/>
              <a:t>Sales Engineer</a:t>
            </a:r>
          </a:p>
          <a:p>
            <a:pPr lvl="1">
              <a:buFont typeface="Arial"/>
              <a:buChar char="•"/>
            </a:pPr>
            <a:r>
              <a:rPr lang="en-US" dirty="0"/>
              <a:t>Identify, Analyze, Solve Problems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64FF"/>
                </a:solidFill>
                <a:hlinkClick r:id="" action="ppaction://noaction"/>
              </a:rPr>
              <a:t>Team Selling</a:t>
            </a:r>
            <a:endParaRPr lang="en-US" sz="2800" dirty="0">
              <a:solidFill>
                <a:srgbClr val="0064FF"/>
              </a:solidFill>
            </a:endParaRPr>
          </a:p>
          <a:p>
            <a:pPr lvl="1">
              <a:buFont typeface="Arial"/>
              <a:buChar char="•"/>
            </a:pPr>
            <a:r>
              <a:rPr lang="en-US" dirty="0"/>
              <a:t>Professionals Who Sell and Service</a:t>
            </a:r>
          </a:p>
          <a:p>
            <a:pPr marL="0" indent="0">
              <a:buNone/>
            </a:pPr>
            <a:r>
              <a:rPr lang="en-US" sz="2800" dirty="0"/>
              <a:t>Conference Selling</a:t>
            </a:r>
          </a:p>
          <a:p>
            <a:pPr lvl="1">
              <a:buFont typeface="Arial"/>
              <a:buChar char="•"/>
            </a:pPr>
            <a:r>
              <a:rPr lang="en-US" dirty="0"/>
              <a:t>Meet to Discuss Opportunities</a:t>
            </a:r>
          </a:p>
          <a:p>
            <a:pPr marL="0" indent="0">
              <a:buNone/>
            </a:pPr>
            <a:r>
              <a:rPr lang="en-US" sz="2800" dirty="0"/>
              <a:t>Seminar Selling</a:t>
            </a:r>
          </a:p>
          <a:p>
            <a:pPr lvl="1">
              <a:buFont typeface="Arial"/>
              <a:buChar char="•"/>
            </a:pPr>
            <a:r>
              <a:rPr lang="en-US" dirty="0"/>
              <a:t>Educational Programs</a:t>
            </a:r>
          </a:p>
        </p:txBody>
      </p:sp>
    </p:spTree>
    <p:extLst>
      <p:ext uri="{BB962C8B-B14F-4D97-AF65-F5344CB8AC3E}">
        <p14:creationId xmlns:p14="http://schemas.microsoft.com/office/powerpoint/2010/main" val="4248062216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General Presentation-building-side">
  <a:themeElements>
    <a:clrScheme name="Otterson_powerpoin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tterson_powerpoin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-128"/>
            <a:cs typeface="ＭＳ Ｐゴシック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-128"/>
            <a:cs typeface="ＭＳ Ｐゴシック" charset="-128"/>
          </a:defRPr>
        </a:defPPr>
      </a:lstStyle>
    </a:lnDef>
  </a:objectDefaults>
  <a:extraClrSchemeLst>
    <a:extraClrScheme>
      <a:clrScheme name="Otterson_powerpoin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tterson_powerpoin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tterson_powerpoin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tterson_powerpoin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tterson_powerpoin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tterson_powerpoin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tterson_powerpoin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tterson_powerpoin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tterson_powerpoin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tterson_powerpoin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tterson_powerpoin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tterson_powerpoin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B3D0D3045D2FF4FB51A5B63DF3AAA65" ma:contentTypeVersion="3" ma:contentTypeDescription="Create a new document." ma:contentTypeScope="" ma:versionID="6841a04a395bc456f6e306e967f3d95c">
  <xsd:schema xmlns:xsd="http://www.w3.org/2001/XMLSchema" xmlns:p="http://schemas.microsoft.com/office/2006/metadata/properties" xmlns:ns1="http://schemas.microsoft.com/sharepoint/v3" xmlns:ns2="8dfc9360-30d7-44fa-9454-8814658167eb" targetNamespace="http://schemas.microsoft.com/office/2006/metadata/properties" ma:root="true" ma:fieldsID="9af39eaed083fb799ebbfefa202d23f3" ns1:_="" ns2:_="">
    <xsd:import namespace="http://schemas.microsoft.com/sharepoint/v3"/>
    <xsd:import namespace="8dfc9360-30d7-44fa-9454-8814658167eb"/>
    <xsd:element name="properties">
      <xsd:complexType>
        <xsd:sequence>
          <xsd:element name="documentManagement">
            <xsd:complexType>
              <xsd:all>
                <xsd:element ref="ns2:Document_x0020_Audience" minOccurs="0"/>
                <xsd:element ref="ns2:Kind" minOccurs="0"/>
                <xsd:element ref="ns1:PublishingStartDate" minOccurs="0"/>
                <xsd:element ref="ns1:PublishingExpirationDate" minOccurs="0"/>
              </xsd:all>
            </xsd:complexType>
          </xsd:element>
        </xsd:sequence>
      </xsd:complexType>
    </xsd:element>
  </xsd:schema>
  <xsd:schema xmlns:xsd="http://www.w3.org/2001/XMLSchema" xmlns:dms="http://schemas.microsoft.com/office/2006/documentManagement/types" targetNamespace="http://schemas.microsoft.com/sharepoint/v3" elementFormDefault="qualified">
    <xsd:import namespace="http://schemas.microsoft.com/office/2006/documentManagement/types"/>
    <xsd:element name="PublishingStartDate" ma:index="6" nillable="true" ma:displayName="Scheduling Start Date" ma:description="" ma:hidden="true" ma:internalName="PublishingStartDate">
      <xsd:simpleType>
        <xsd:restriction base="dms:Unknown"/>
      </xsd:simpleType>
    </xsd:element>
    <xsd:element name="PublishingExpirationDate" ma:index="7" nillable="true" ma:displayName="Scheduling End Date" ma:description="" ma:hidden="true" ma:internalName="PublishingExpirationDate">
      <xsd:simpleType>
        <xsd:restriction base="dms:Unknown"/>
      </xsd:simpleType>
    </xsd:element>
  </xsd:schema>
  <xsd:schema xmlns:xsd="http://www.w3.org/2001/XMLSchema" xmlns:dms="http://schemas.microsoft.com/office/2006/documentManagement/types" targetNamespace="8dfc9360-30d7-44fa-9454-8814658167eb" elementFormDefault="qualified">
    <xsd:import namespace="http://schemas.microsoft.com/office/2006/documentManagement/types"/>
    <xsd:element name="Document_x0020_Audience" ma:index="2" nillable="true" ma:displayName="Document Audience" ma:default="Frequently Used" ma:internalName="Document_x0020_Audience">
      <xsd:complexType>
        <xsd:complexContent>
          <xsd:extension base="dms:MultiChoice">
            <xsd:sequence>
              <xsd:element name="Value" maxOccurs="unbounded" minOccurs="0" nillable="true">
                <xsd:simpleType>
                  <xsd:restriction base="dms:Choice">
                    <xsd:enumeration value="Frequently Used"/>
                    <xsd:enumeration value="Faculty Assistant"/>
                    <xsd:enumeration value="Alumni"/>
                    <xsd:enumeration value="Students"/>
                  </xsd:restriction>
                </xsd:simpleType>
              </xsd:element>
            </xsd:sequence>
          </xsd:extension>
        </xsd:complexContent>
      </xsd:complexType>
    </xsd:element>
    <xsd:element name="Kind" ma:index="3" nillable="true" ma:displayName="Kind" ma:default="CDs" ma:format="Dropdown" ma:internalName="Kind">
      <xsd:simpleType>
        <xsd:union memberTypes="dms:Text">
          <xsd:simpleType>
            <xsd:restriction base="dms:Choice">
              <xsd:enumeration value="CDs"/>
              <xsd:enumeration value="Course Materials"/>
              <xsd:enumeration value="Forms"/>
              <xsd:enumeration value="Guidelines"/>
              <xsd:enumeration value="Insert Files"/>
              <xsd:enumeration value="Mailing Labels"/>
              <xsd:enumeration value="Maps"/>
              <xsd:enumeration value="Marketing Materials"/>
              <xsd:enumeration value="Name Badges"/>
              <xsd:enumeration value="PowerPoint"/>
              <xsd:enumeration value="Signage"/>
              <xsd:enumeration value="Stationery"/>
              <xsd:enumeration value="Web"/>
            </xsd:restriction>
          </xsd:simpleType>
        </xsd:un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8" ma:displayName="Content Type" ma:readOnly="tru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3.xml><?xml version="1.0" encoding="utf-8"?>
<LongProperties xmlns="http://schemas.microsoft.com/office/2006/metadata/longProperties"/>
</file>

<file path=customXml/item4.xml><?xml version="1.0" encoding="utf-8"?>
<p:properties xmlns:p="http://schemas.microsoft.com/office/2006/metadata/properties" xmlns:xsi="http://www.w3.org/2001/XMLSchema-instance">
  <documentManagement>
    <Kind xmlns="8dfc9360-30d7-44fa-9454-8814658167eb">Course Materials</Kind>
    <Document_x0020_Audience xmlns="8dfc9360-30d7-44fa-9454-8814658167eb"/>
    <PublishingExpirationDate xmlns="http://schemas.microsoft.com/sharepoint/v3" xsi:nil="true"/>
    <PublishingStartDate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C11867CF-15CD-4A8E-9B76-7943E78E437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9056A18-FDE8-4B63-AE74-C7463994AC8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8dfc9360-30d7-44fa-9454-8814658167eb"/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customXml/itemProps3.xml><?xml version="1.0" encoding="utf-8"?>
<ds:datastoreItem xmlns:ds="http://schemas.openxmlformats.org/officeDocument/2006/customXml" ds:itemID="{7AF5EBA2-B4B7-41E0-9B6A-EF41C3DE360E}">
  <ds:schemaRefs>
    <ds:schemaRef ds:uri="http://schemas.microsoft.com/office/2006/metadata/longProperties"/>
  </ds:schemaRefs>
</ds:datastoreItem>
</file>

<file path=customXml/itemProps4.xml><?xml version="1.0" encoding="utf-8"?>
<ds:datastoreItem xmlns:ds="http://schemas.openxmlformats.org/officeDocument/2006/customXml" ds:itemID="{069410F0-41F1-42B4-BB9F-D8918C5FCEB4}">
  <ds:schemaRefs>
    <ds:schemaRef ds:uri="http://www.w3.org/XML/1998/namespace"/>
    <ds:schemaRef ds:uri="http://purl.org/dc/dcmitype/"/>
    <ds:schemaRef ds:uri="http://purl.org/dc/terms/"/>
    <ds:schemaRef ds:uri="http://purl.org/dc/elements/1.1/"/>
    <ds:schemaRef ds:uri="8dfc9360-30d7-44fa-9454-8814658167eb"/>
    <ds:schemaRef ds:uri="http://schemas.microsoft.com/office/2006/documentManagement/types"/>
    <ds:schemaRef ds:uri="http://schemas.openxmlformats.org/package/2006/metadata/core-properties"/>
    <ds:schemaRef ds:uri="http://schemas.microsoft.com/sharepoint/v3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General Presentation-building-side</Template>
  <TotalTime>2817</TotalTime>
  <Words>1476</Words>
  <Application>Microsoft Macintosh PowerPoint</Application>
  <PresentationFormat>On-screen Show (4:3)</PresentationFormat>
  <Paragraphs>235</Paragraphs>
  <Slides>35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9" baseType="lpstr">
      <vt:lpstr>Arial</vt:lpstr>
      <vt:lpstr>Calibri</vt:lpstr>
      <vt:lpstr>Times</vt:lpstr>
      <vt:lpstr>General Presentation-building-side</vt:lpstr>
      <vt:lpstr>The Rady School of Management </vt:lpstr>
      <vt:lpstr>MEET TODAY’S SALES PROFESSIONAL CUSTOMER RELATIONSHIP PHILOSOPHY</vt:lpstr>
      <vt:lpstr>SCOPE AND SIGNIFICANCE OF PERSONAL SELLING AND SALES MANAGEMENT</vt:lpstr>
      <vt:lpstr>PERSONAL SELLING IN MARKETING AND ENTREPRENEURSHIP</vt:lpstr>
      <vt:lpstr>SCOPE AND SIGNIFICANCE OF PERSONAL SELLING AND SALES MANAGEMENT CREATING CUSTOMER SOLUTIONS AND VALUE (1 of 2)</vt:lpstr>
      <vt:lpstr>MARKETING MATTERS  Science and Selling: Is Customer Value Creation  in Your Genes?</vt:lpstr>
      <vt:lpstr>THE MANY FORMS OF PERSONAL SELLING ORDER TAKING</vt:lpstr>
      <vt:lpstr>THE MANY FORMS OF PERSONAL SELLING ORDER GETTING</vt:lpstr>
      <vt:lpstr>THE MANY FORMS OF PERSONAL SELLING CUSTOMER SALES SUPPORT PERSONNEL</vt:lpstr>
      <vt:lpstr>MARKETING MATTERS  Creating and Sustaining Customer Value through  Cross-Functional Team Selling</vt:lpstr>
      <vt:lpstr>THE PERSONAL SELLING PROCESS: BUILDING RELATIONSHIPS PROSPECTING </vt:lpstr>
      <vt:lpstr>THE PERSONAL SELLING PROCESS: BUILDING RELATIONSHIPS PREAPPROACH </vt:lpstr>
      <vt:lpstr>THE PERSONAL SELLING PROCESS: BUILDING RELATIONSHIPS APPROACH </vt:lpstr>
      <vt:lpstr>MARKETING MATTERS  Imagine This…Putting the Customer  into Customer Solutions!</vt:lpstr>
      <vt:lpstr>THE PERSONAL SELLING PROCESS: BUILDING RELATIONSHIPS CLOSE</vt:lpstr>
      <vt:lpstr>THE PERSONAL SELLING PROCESS: BUILDING RELATIONSHIPS FOLLOW-UP</vt:lpstr>
      <vt:lpstr>THE SALES MANAGEMENT PROCESS SALES PLAN FORMULATION (2 of 2)</vt:lpstr>
      <vt:lpstr>MARKETING INSIGHTS ABOUT ME What Is Your Emotional Intelligence? You Might Be Surprised.</vt:lpstr>
      <vt:lpstr>The Rady School of Management </vt:lpstr>
      <vt:lpstr>MARKETING BASICS: DOING WHAT WORKS AND ALLOCATING RESOURCES FINDING AND USING WHAT REALLY WORKS</vt:lpstr>
      <vt:lpstr>FIGURE 22-2  The actions in the strategic marketing process are supported and directed by detailed reports, studies, and memos </vt:lpstr>
      <vt:lpstr>MARKETING BASICS: DOING WHAT WORKS AND ALLOCATING RESOURCES USING SALES RESPONSE FUNCTIONS (2 of 2)</vt:lpstr>
      <vt:lpstr>THE PLANNING PHASE OF THE STRATEGIC MARKETING PROCESS USE OF METRICS IN MARKETING PLANNING</vt:lpstr>
      <vt:lpstr>THE PLANNING PHASE OF THE STRATEGIC MARKETING PROCESS THE VARIETY OF MARKETING PLANS</vt:lpstr>
      <vt:lpstr>THE PLANNING PHASE OF THE STRATEGIC MARKETING PROCESS MARKETING PLANNING AND STRATEGY LESSONS (1 of 4)</vt:lpstr>
      <vt:lpstr>THE PLANNING PHASE OF THE STRATEGIC MARKETING PROCESS MARKETING PLANNING AND STRATEGY LESSONS (2 of 2)</vt:lpstr>
      <vt:lpstr>THE IMPLEMENTATION PHASE OF THE STRATEGIC MARKETING PROCESS EMPHASIS ON MARKETING IMPLEMENTATION</vt:lpstr>
      <vt:lpstr>THE IMPLEMENTATION PHASE OF THE STRATEGIC MARKETING PROCESS IMPROVING MARKETING PROGRAM IMPLEMENTATION (1 of 4)</vt:lpstr>
      <vt:lpstr>THE IMPLEMENTATION PHASE OF THE STRATEGIC MARKETING PROCESS IMPROVING MARKETING PROGRAM IMPLEMENTATION (2 of 4)</vt:lpstr>
      <vt:lpstr>THE IMPLEMENTATION PHASE OF THE STRATEGIC MARKETING PROCESS IMPROVING MARKETING PROGRAM IMPLEMENTATION (3 of 4)</vt:lpstr>
      <vt:lpstr>THE IMPLEMENTATION PHASE OF THE STRATEGIC MARKETING PROCESS IMPROVING MARKETING PROGRAM IMPLEMENTATION (4 of 4)</vt:lpstr>
      <vt:lpstr>FIGURE 22-8  The marketing dashboard for the distribution channels for General Mills’ Warm Delights Minis</vt:lpstr>
      <vt:lpstr>FIGURE 22-2  The actions in the strategic marketing process are supported and directed by detailed reports, studies, and memos </vt:lpstr>
      <vt:lpstr>Announcements……Last Day of Class on Wednesday</vt:lpstr>
      <vt:lpstr>The Rady School of Management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Undergraduate Programs</dc:title>
  <dc:creator>gazarabadi</dc:creator>
  <cp:lastModifiedBy>Burt De Mill</cp:lastModifiedBy>
  <cp:revision>170</cp:revision>
  <cp:lastPrinted>2013-04-01T20:55:20Z</cp:lastPrinted>
  <dcterms:created xsi:type="dcterms:W3CDTF">2011-10-17T21:09:11Z</dcterms:created>
  <dcterms:modified xsi:type="dcterms:W3CDTF">2020-03-06T23:52:28Z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">
    <vt:lpwstr>Document</vt:lpwstr>
  </property>
</Properties>
</file>